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handoutMasterIdLst>
    <p:handoutMasterId r:id="rId71"/>
  </p:handoutMasterIdLst>
  <p:sldIdLst>
    <p:sldId id="256" r:id="rId2"/>
    <p:sldId id="261" r:id="rId3"/>
    <p:sldId id="262" r:id="rId4"/>
    <p:sldId id="263" r:id="rId5"/>
    <p:sldId id="265" r:id="rId6"/>
    <p:sldId id="264" r:id="rId7"/>
    <p:sldId id="257" r:id="rId8"/>
    <p:sldId id="258" r:id="rId9"/>
    <p:sldId id="266" r:id="rId10"/>
    <p:sldId id="267" r:id="rId11"/>
    <p:sldId id="259" r:id="rId12"/>
    <p:sldId id="280" r:id="rId13"/>
    <p:sldId id="260" r:id="rId14"/>
    <p:sldId id="268" r:id="rId15"/>
    <p:sldId id="269" r:id="rId16"/>
    <p:sldId id="270" r:id="rId17"/>
    <p:sldId id="278" r:id="rId18"/>
    <p:sldId id="279" r:id="rId19"/>
    <p:sldId id="272" r:id="rId20"/>
    <p:sldId id="273" r:id="rId21"/>
    <p:sldId id="274" r:id="rId22"/>
    <p:sldId id="275" r:id="rId23"/>
    <p:sldId id="276" r:id="rId24"/>
    <p:sldId id="277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90" r:id="rId34"/>
    <p:sldId id="291" r:id="rId35"/>
    <p:sldId id="295" r:id="rId36"/>
    <p:sldId id="296" r:id="rId37"/>
    <p:sldId id="292" r:id="rId38"/>
    <p:sldId id="293" r:id="rId39"/>
    <p:sldId id="294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9" r:id="rId52"/>
    <p:sldId id="310" r:id="rId53"/>
    <p:sldId id="311" r:id="rId54"/>
    <p:sldId id="312" r:id="rId55"/>
    <p:sldId id="313" r:id="rId56"/>
    <p:sldId id="314" r:id="rId57"/>
    <p:sldId id="315" r:id="rId58"/>
    <p:sldId id="316" r:id="rId59"/>
    <p:sldId id="317" r:id="rId60"/>
    <p:sldId id="318" r:id="rId61"/>
    <p:sldId id="319" r:id="rId62"/>
    <p:sldId id="320" r:id="rId63"/>
    <p:sldId id="321" r:id="rId64"/>
    <p:sldId id="322" r:id="rId65"/>
    <p:sldId id="323" r:id="rId66"/>
    <p:sldId id="324" r:id="rId67"/>
    <p:sldId id="325" r:id="rId68"/>
    <p:sldId id="326" r:id="rId69"/>
    <p:sldId id="327" r:id="rId70"/>
  </p:sldIdLst>
  <p:sldSz cx="9144000" cy="6858000" type="screen4x3"/>
  <p:notesSz cx="6797675" cy="9926638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20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52016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quarter" idx="1"/>
          </p:nvPr>
        </p:nvSpPr>
        <p:spPr>
          <a:xfrm>
            <a:off x="157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E56DF709-BBF4-4D07-A8C6-DED59E9E6D40}" type="datetimeFigureOut">
              <a:rPr lang="ar-SA" smtClean="0"/>
              <a:pPr/>
              <a:t>02/08/1439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2"/>
          </p:nvPr>
        </p:nvSpPr>
        <p:spPr>
          <a:xfrm>
            <a:off x="3852016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3"/>
          </p:nvPr>
        </p:nvSpPr>
        <p:spPr>
          <a:xfrm>
            <a:off x="157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EDF81E27-1613-402E-B1F4-D3B99F762BBD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851C5-D700-4B8C-B9AC-0FC6FE966100}" type="datetimeFigureOut">
              <a:rPr lang="ar-SA" smtClean="0"/>
              <a:pPr/>
              <a:t>02/08/1439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F0746-2C56-4309-A88B-2F26070C39B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851C5-D700-4B8C-B9AC-0FC6FE966100}" type="datetimeFigureOut">
              <a:rPr lang="ar-SA" smtClean="0"/>
              <a:pPr/>
              <a:t>02/08/1439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F0746-2C56-4309-A88B-2F26070C39B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851C5-D700-4B8C-B9AC-0FC6FE966100}" type="datetimeFigureOut">
              <a:rPr lang="ar-SA" smtClean="0"/>
              <a:pPr/>
              <a:t>02/08/1439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F0746-2C56-4309-A88B-2F26070C39B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851C5-D700-4B8C-B9AC-0FC6FE966100}" type="datetimeFigureOut">
              <a:rPr lang="ar-SA" smtClean="0"/>
              <a:pPr/>
              <a:t>02/08/1439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F0746-2C56-4309-A88B-2F26070C39B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851C5-D700-4B8C-B9AC-0FC6FE966100}" type="datetimeFigureOut">
              <a:rPr lang="ar-SA" smtClean="0"/>
              <a:pPr/>
              <a:t>02/08/1439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F0746-2C56-4309-A88B-2F26070C39B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851C5-D700-4B8C-B9AC-0FC6FE966100}" type="datetimeFigureOut">
              <a:rPr lang="ar-SA" smtClean="0"/>
              <a:pPr/>
              <a:t>02/08/1439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F0746-2C56-4309-A88B-2F26070C39B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851C5-D700-4B8C-B9AC-0FC6FE966100}" type="datetimeFigureOut">
              <a:rPr lang="ar-SA" smtClean="0"/>
              <a:pPr/>
              <a:t>02/08/1439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F0746-2C56-4309-A88B-2F26070C39B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851C5-D700-4B8C-B9AC-0FC6FE966100}" type="datetimeFigureOut">
              <a:rPr lang="ar-SA" smtClean="0"/>
              <a:pPr/>
              <a:t>02/08/1439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F0746-2C56-4309-A88B-2F26070C39B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851C5-D700-4B8C-B9AC-0FC6FE966100}" type="datetimeFigureOut">
              <a:rPr lang="ar-SA" smtClean="0"/>
              <a:pPr/>
              <a:t>02/08/1439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F0746-2C56-4309-A88B-2F26070C39B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851C5-D700-4B8C-B9AC-0FC6FE966100}" type="datetimeFigureOut">
              <a:rPr lang="ar-SA" smtClean="0"/>
              <a:pPr/>
              <a:t>02/08/1439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F0746-2C56-4309-A88B-2F26070C39B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851C5-D700-4B8C-B9AC-0FC6FE966100}" type="datetimeFigureOut">
              <a:rPr lang="ar-SA" smtClean="0"/>
              <a:pPr/>
              <a:t>02/08/1439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F0746-2C56-4309-A88B-2F26070C39B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E851C5-D700-4B8C-B9AC-0FC6FE966100}" type="datetimeFigureOut">
              <a:rPr lang="ar-SA" smtClean="0"/>
              <a:pPr/>
              <a:t>02/08/1439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7F0746-2C56-4309-A88B-2F26070C39B2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Microbiological Pharmaceutical Control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5" name="عنوان فرعي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ar-SY" b="1" dirty="0" smtClean="0">
                <a:solidFill>
                  <a:srgbClr val="FF0000"/>
                </a:solidFill>
              </a:rPr>
              <a:t>المراقبة </a:t>
            </a:r>
            <a:r>
              <a:rPr lang="ar-SY" b="1" dirty="0" err="1" smtClean="0">
                <a:solidFill>
                  <a:srgbClr val="FF0000"/>
                </a:solidFill>
              </a:rPr>
              <a:t>الميكروبيولوجية</a:t>
            </a:r>
            <a:r>
              <a:rPr lang="ar-SY" b="1" dirty="0" smtClean="0">
                <a:solidFill>
                  <a:srgbClr val="FF0000"/>
                </a:solidFill>
              </a:rPr>
              <a:t> للأشكال الصيدلية</a:t>
            </a:r>
            <a:endParaRPr lang="ar-SA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ar-SY" dirty="0" smtClean="0"/>
              <a:t>يشمل </a:t>
            </a:r>
            <a:r>
              <a:rPr lang="ar-SA" dirty="0" smtClean="0"/>
              <a:t>التعداد </a:t>
            </a:r>
            <a:r>
              <a:rPr lang="ar-SA" dirty="0"/>
              <a:t>العام للمكروبات الهوائية </a:t>
            </a:r>
            <a:r>
              <a:rPr lang="ar-SY" dirty="0" smtClean="0"/>
              <a:t>( </a:t>
            </a:r>
            <a:r>
              <a:rPr lang="en-US" dirty="0" smtClean="0"/>
              <a:t>TAMC</a:t>
            </a:r>
            <a:r>
              <a:rPr lang="ar-SY" dirty="0" smtClean="0"/>
              <a:t> )</a:t>
            </a:r>
            <a:r>
              <a:rPr lang="ar-SA" dirty="0" smtClean="0"/>
              <a:t>أو </a:t>
            </a:r>
            <a:r>
              <a:rPr lang="ar-SA" dirty="0"/>
              <a:t>للخمائر </a:t>
            </a:r>
            <a:r>
              <a:rPr lang="ar-SA" dirty="0" smtClean="0"/>
              <a:t>والعفنات</a:t>
            </a:r>
            <a:r>
              <a:rPr lang="ar-SY" dirty="0" smtClean="0"/>
              <a:t> (</a:t>
            </a:r>
            <a:r>
              <a:rPr lang="en-US" dirty="0" smtClean="0"/>
              <a:t>TCMY</a:t>
            </a:r>
            <a:r>
              <a:rPr lang="ar-SY" dirty="0" smtClean="0"/>
              <a:t>) </a:t>
            </a:r>
            <a:r>
              <a:rPr lang="ar-SA" dirty="0" smtClean="0"/>
              <a:t>عدد المستعمرات</a:t>
            </a:r>
            <a:r>
              <a:rPr lang="ar-SY" dirty="0" smtClean="0"/>
              <a:t> </a:t>
            </a:r>
            <a:r>
              <a:rPr lang="ar-SA" dirty="0" smtClean="0"/>
              <a:t>الصلبة </a:t>
            </a:r>
            <a:r>
              <a:rPr lang="en-US" dirty="0" smtClean="0"/>
              <a:t> Colonies</a:t>
            </a:r>
            <a:r>
              <a:rPr lang="ar-SA" dirty="0" smtClean="0"/>
              <a:t>النامية </a:t>
            </a:r>
            <a:r>
              <a:rPr lang="ar-SA" dirty="0"/>
              <a:t>على </a:t>
            </a:r>
            <a:r>
              <a:rPr lang="ar-SA" dirty="0" smtClean="0"/>
              <a:t>المستنبتات</a:t>
            </a:r>
            <a:r>
              <a:rPr lang="en-US" dirty="0" smtClean="0"/>
              <a:t> Culture Media</a:t>
            </a:r>
            <a:r>
              <a:rPr lang="ar-SA" dirty="0" smtClean="0"/>
              <a:t> في </a:t>
            </a:r>
            <a:r>
              <a:rPr lang="ar-SA" dirty="0"/>
              <a:t>الغرام أو </a:t>
            </a:r>
            <a:r>
              <a:rPr lang="ar-SA" dirty="0" err="1"/>
              <a:t>الميلليتر</a:t>
            </a:r>
            <a:r>
              <a:rPr lang="ar-SA" dirty="0"/>
              <a:t> من المادة أو المستحضر </a:t>
            </a:r>
            <a:r>
              <a:rPr lang="ar-SA" dirty="0" smtClean="0"/>
              <a:t>الصيدلاني</a:t>
            </a:r>
            <a:r>
              <a:rPr lang="ar-SY" dirty="0"/>
              <a:t>.</a:t>
            </a:r>
            <a:endParaRPr lang="ar-SA" dirty="0"/>
          </a:p>
          <a:p>
            <a:pPr algn="just"/>
            <a:r>
              <a:rPr lang="ar-SA" dirty="0" smtClean="0"/>
              <a:t>عدم </a:t>
            </a:r>
            <a:r>
              <a:rPr lang="ar-SA" dirty="0"/>
              <a:t>ظهور أي مستعمرة في اختبار التعداد العام لا يعني أن </a:t>
            </a:r>
            <a:r>
              <a:rPr lang="ar-SA" dirty="0" smtClean="0"/>
              <a:t>المستحضر</a:t>
            </a:r>
            <a:r>
              <a:rPr lang="ar-SY" dirty="0" smtClean="0"/>
              <a:t> </a:t>
            </a:r>
            <a:r>
              <a:rPr lang="ar-SA" dirty="0" smtClean="0"/>
              <a:t>الصيدلاني عقيم</a:t>
            </a:r>
            <a:r>
              <a:rPr lang="ar-SY" dirty="0" smtClean="0"/>
              <a:t>، فقد يكون ملوث ببعض </a:t>
            </a:r>
            <a:r>
              <a:rPr lang="ar-SY" dirty="0" err="1" smtClean="0"/>
              <a:t>المتعضيات</a:t>
            </a:r>
            <a:r>
              <a:rPr lang="ar-SY" dirty="0" smtClean="0"/>
              <a:t> التي تحتاج أوساط خاصة انتقائية للنمو.</a:t>
            </a:r>
            <a:endParaRPr lang="ar-SA" dirty="0"/>
          </a:p>
          <a:p>
            <a:pPr algn="just"/>
            <a:r>
              <a:rPr lang="ar-SA" dirty="0" smtClean="0"/>
              <a:t>تعتمد </a:t>
            </a:r>
            <a:r>
              <a:rPr lang="ar-SA" dirty="0"/>
              <a:t>الاختبارات </a:t>
            </a:r>
            <a:r>
              <a:rPr lang="ar-SA" dirty="0" err="1"/>
              <a:t>المكروبيولوجية</a:t>
            </a:r>
            <a:r>
              <a:rPr lang="ar-SA" dirty="0"/>
              <a:t> بشكل عام على الزرع باستخدام مستنبتات</a:t>
            </a:r>
          </a:p>
          <a:p>
            <a:pPr lvl="1" algn="just">
              <a:buNone/>
            </a:pPr>
            <a:r>
              <a:rPr lang="ar-SA" dirty="0"/>
              <a:t>خاصة، ثم يجري الكشف عن تلوث المستحضرات </a:t>
            </a:r>
            <a:r>
              <a:rPr lang="ar-SA" dirty="0" smtClean="0"/>
              <a:t>الصيدلانية وعد</a:t>
            </a:r>
            <a:r>
              <a:rPr lang="ar-SY" dirty="0" smtClean="0"/>
              <a:t> ا</a:t>
            </a:r>
            <a:r>
              <a:rPr lang="ar-SA" dirty="0" smtClean="0"/>
              <a:t>لمستعمرات بالعين</a:t>
            </a:r>
            <a:r>
              <a:rPr lang="ar-SY" dirty="0" smtClean="0"/>
              <a:t> </a:t>
            </a:r>
            <a:r>
              <a:rPr lang="ar-SA" dirty="0" smtClean="0"/>
              <a:t>المجردة </a:t>
            </a:r>
            <a:r>
              <a:rPr lang="ar-SA" dirty="0"/>
              <a:t>أو بوسائل </a:t>
            </a:r>
            <a:r>
              <a:rPr lang="ar-SA" dirty="0" smtClean="0"/>
              <a:t>بسيطة</a:t>
            </a:r>
            <a:r>
              <a:rPr lang="ar-SY" dirty="0" smtClean="0"/>
              <a:t>، </a:t>
            </a:r>
            <a:r>
              <a:rPr lang="ar-SA" dirty="0" smtClean="0"/>
              <a:t>أو </a:t>
            </a:r>
            <a:r>
              <a:rPr lang="ar-SY" dirty="0" smtClean="0"/>
              <a:t>قياس شدة </a:t>
            </a:r>
            <a:r>
              <a:rPr lang="ar-SY" dirty="0" err="1" smtClean="0"/>
              <a:t>الل</a:t>
            </a:r>
            <a:r>
              <a:rPr lang="ar-SA" dirty="0" smtClean="0"/>
              <a:t>ون</a:t>
            </a:r>
            <a:r>
              <a:rPr lang="ar-SA" dirty="0"/>
              <a:t>، أو </a:t>
            </a:r>
            <a:r>
              <a:rPr lang="ar-SY" dirty="0" smtClean="0"/>
              <a:t>تغير </a:t>
            </a:r>
            <a:r>
              <a:rPr lang="ar-SY" dirty="0" err="1" smtClean="0"/>
              <a:t>ال</a:t>
            </a:r>
            <a:r>
              <a:rPr lang="ar-SA" dirty="0" smtClean="0"/>
              <a:t>قوام</a:t>
            </a:r>
            <a:r>
              <a:rPr lang="ar-SY" dirty="0" smtClean="0"/>
              <a:t> (</a:t>
            </a:r>
            <a:r>
              <a:rPr lang="en-US" dirty="0" smtClean="0"/>
              <a:t> </a:t>
            </a:r>
            <a:r>
              <a:rPr lang="ar-SY" dirty="0" err="1" smtClean="0"/>
              <a:t>ال</a:t>
            </a:r>
            <a:r>
              <a:rPr lang="ar-SA" dirty="0" smtClean="0"/>
              <a:t>تلوث </a:t>
            </a:r>
            <a:r>
              <a:rPr lang="ar-SY" dirty="0" smtClean="0"/>
              <a:t>ا</a:t>
            </a:r>
            <a:r>
              <a:rPr lang="ar-SA" dirty="0" err="1" smtClean="0"/>
              <a:t>لمكروبيولوجي</a:t>
            </a:r>
            <a:r>
              <a:rPr lang="ar-SA" dirty="0" smtClean="0"/>
              <a:t> </a:t>
            </a:r>
            <a:r>
              <a:rPr lang="ar-SA" dirty="0"/>
              <a:t>يترافق </a:t>
            </a:r>
            <a:r>
              <a:rPr lang="ar-SA" dirty="0" smtClean="0"/>
              <a:t>غالباً </a:t>
            </a:r>
            <a:r>
              <a:rPr lang="ar-SA" dirty="0"/>
              <a:t>مع تغير </a:t>
            </a:r>
            <a:r>
              <a:rPr lang="ar-SA" dirty="0" smtClean="0"/>
              <a:t>في</a:t>
            </a:r>
            <a:r>
              <a:rPr lang="ar-SY" dirty="0" smtClean="0"/>
              <a:t> درجة حموضة </a:t>
            </a:r>
            <a:r>
              <a:rPr lang="ar-SA" dirty="0" smtClean="0"/>
              <a:t>المستحضر </a:t>
            </a:r>
            <a:r>
              <a:rPr lang="ar-SA" dirty="0"/>
              <a:t>الصيدلاني، أو إنتاج روائح ناتجة عن الغازات التي </a:t>
            </a:r>
            <a:r>
              <a:rPr lang="ar-SA" dirty="0" smtClean="0"/>
              <a:t>تنتجها</a:t>
            </a:r>
            <a:r>
              <a:rPr lang="ar-SY" dirty="0" smtClean="0"/>
              <a:t> </a:t>
            </a:r>
            <a:r>
              <a:rPr lang="ar-SA" dirty="0" smtClean="0"/>
              <a:t>المكروبات </a:t>
            </a:r>
            <a:r>
              <a:rPr lang="ar-SA" dirty="0"/>
              <a:t>المسببة </a:t>
            </a:r>
            <a:r>
              <a:rPr lang="ar-SA" dirty="0" smtClean="0"/>
              <a:t>للتلوث</a:t>
            </a:r>
            <a:r>
              <a:rPr lang="ar-SY" dirty="0" smtClean="0"/>
              <a:t>).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Sterility Test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ar-SA" dirty="0" smtClean="0"/>
              <a:t>الأشكال</a:t>
            </a:r>
            <a:r>
              <a:rPr lang="en-US" dirty="0" smtClean="0"/>
              <a:t> </a:t>
            </a:r>
            <a:r>
              <a:rPr lang="ar-SY" dirty="0" smtClean="0"/>
              <a:t> العقيمة</a:t>
            </a:r>
            <a:r>
              <a:rPr lang="ar-SA" dirty="0" smtClean="0"/>
              <a:t> السائلة </a:t>
            </a:r>
            <a:r>
              <a:rPr lang="ar-SY" dirty="0" smtClean="0"/>
              <a:t>يتم فحصها بال</a:t>
            </a:r>
            <a:r>
              <a:rPr lang="ar-SA" dirty="0" smtClean="0"/>
              <a:t>زرع </a:t>
            </a:r>
            <a:r>
              <a:rPr lang="ar-SY" dirty="0" smtClean="0"/>
              <a:t>أو التطعيم </a:t>
            </a:r>
            <a:r>
              <a:rPr lang="ar-SY" dirty="0" err="1" smtClean="0"/>
              <a:t>ال</a:t>
            </a:r>
            <a:r>
              <a:rPr lang="ar-SA" dirty="0" smtClean="0"/>
              <a:t>مباشر</a:t>
            </a:r>
            <a:r>
              <a:rPr lang="ar-SY" dirty="0" smtClean="0"/>
              <a:t>.</a:t>
            </a:r>
            <a:endParaRPr lang="ar-SA" dirty="0"/>
          </a:p>
          <a:p>
            <a:r>
              <a:rPr lang="ar-SY" dirty="0" smtClean="0"/>
              <a:t>أما </a:t>
            </a:r>
            <a:r>
              <a:rPr lang="ar-SA" dirty="0" smtClean="0"/>
              <a:t>الأشكال </a:t>
            </a:r>
            <a:r>
              <a:rPr lang="ar-SA" dirty="0"/>
              <a:t>الصلبة ونصف </a:t>
            </a:r>
            <a:r>
              <a:rPr lang="ar-SA" dirty="0" smtClean="0"/>
              <a:t>الصلبة</a:t>
            </a:r>
            <a:r>
              <a:rPr lang="ar-SY" dirty="0" smtClean="0"/>
              <a:t>، فيطبق عليها إما</a:t>
            </a:r>
            <a:r>
              <a:rPr lang="ar-SA" dirty="0" smtClean="0"/>
              <a:t> إذابة </a:t>
            </a:r>
            <a:r>
              <a:rPr lang="ar-SA" dirty="0"/>
              <a:t>أو تعليق </a:t>
            </a:r>
            <a:r>
              <a:rPr lang="ar-SA" dirty="0" smtClean="0"/>
              <a:t>أو</a:t>
            </a:r>
            <a:r>
              <a:rPr lang="ar-SY" dirty="0" smtClean="0"/>
              <a:t> </a:t>
            </a:r>
            <a:r>
              <a:rPr lang="ar-SA" dirty="0" smtClean="0"/>
              <a:t>استخلاص</a:t>
            </a:r>
            <a:r>
              <a:rPr lang="ar-SY" dirty="0" smtClean="0"/>
              <a:t>.</a:t>
            </a:r>
            <a:endParaRPr lang="ar-SA" dirty="0"/>
          </a:p>
          <a:p>
            <a:r>
              <a:rPr lang="ar-SA" dirty="0" smtClean="0"/>
              <a:t> طرق </a:t>
            </a:r>
            <a:r>
              <a:rPr lang="ar-SA" dirty="0"/>
              <a:t>الفحص:</a:t>
            </a:r>
          </a:p>
          <a:p>
            <a:r>
              <a:rPr lang="ar-SA" dirty="0"/>
              <a:t>1</a:t>
            </a:r>
            <a:r>
              <a:rPr lang="ar-SA" b="1" u="sng" dirty="0"/>
              <a:t>. الزرع المباشر</a:t>
            </a:r>
            <a:r>
              <a:rPr lang="ar-SA" dirty="0"/>
              <a:t>: </a:t>
            </a:r>
            <a:r>
              <a:rPr lang="ar-SY" dirty="0" smtClean="0"/>
              <a:t>تفضل في الحالات التالية:</a:t>
            </a:r>
          </a:p>
          <a:p>
            <a:r>
              <a:rPr lang="ar-SA" dirty="0" smtClean="0"/>
              <a:t>عدد </a:t>
            </a:r>
            <a:r>
              <a:rPr lang="ar-SA" dirty="0"/>
              <a:t>العينات </a:t>
            </a:r>
            <a:r>
              <a:rPr lang="ar-SA" dirty="0" smtClean="0"/>
              <a:t>قليل</a:t>
            </a:r>
            <a:endParaRPr lang="ar-SY" dirty="0" smtClean="0"/>
          </a:p>
          <a:p>
            <a:r>
              <a:rPr lang="ar-SA" dirty="0" smtClean="0"/>
              <a:t> </a:t>
            </a:r>
            <a:r>
              <a:rPr lang="ar-SA" dirty="0"/>
              <a:t>حجم العبوة </a:t>
            </a:r>
            <a:r>
              <a:rPr lang="ar-SA" dirty="0" smtClean="0"/>
              <a:t>صغير</a:t>
            </a:r>
            <a:r>
              <a:rPr lang="ar-SY" dirty="0" smtClean="0"/>
              <a:t> </a:t>
            </a:r>
          </a:p>
          <a:p>
            <a:r>
              <a:rPr lang="ar-SA" b="1" u="sng" dirty="0" smtClean="0"/>
              <a:t> </a:t>
            </a:r>
            <a:r>
              <a:rPr lang="ar-SA" b="1" u="sng" dirty="0"/>
              <a:t>2. </a:t>
            </a:r>
            <a:r>
              <a:rPr lang="ar-SA" b="1" u="sng" dirty="0" smtClean="0"/>
              <a:t>الترشيح</a:t>
            </a:r>
            <a:r>
              <a:rPr lang="ar-SY" b="1" u="sng" dirty="0" smtClean="0"/>
              <a:t> </a:t>
            </a:r>
            <a:r>
              <a:rPr lang="en-US" b="1" u="sng" dirty="0" smtClean="0"/>
              <a:t> Filtration</a:t>
            </a:r>
            <a:r>
              <a:rPr lang="ar-SA" b="1" u="sng" dirty="0" smtClean="0"/>
              <a:t>:</a:t>
            </a:r>
            <a:r>
              <a:rPr lang="ar-SY" dirty="0" smtClean="0"/>
              <a:t>تفضل في الحالات التالية:</a:t>
            </a:r>
            <a:endParaRPr lang="ar-SY" b="1" u="sng" dirty="0" smtClean="0"/>
          </a:p>
          <a:p>
            <a:r>
              <a:rPr lang="ar-SA" dirty="0" smtClean="0"/>
              <a:t>عدد </a:t>
            </a:r>
            <a:r>
              <a:rPr lang="ar-SA" dirty="0"/>
              <a:t>العينات كثير </a:t>
            </a:r>
            <a:endParaRPr lang="ar-SY" dirty="0" smtClean="0"/>
          </a:p>
          <a:p>
            <a:r>
              <a:rPr lang="ar-SA" dirty="0" smtClean="0"/>
              <a:t> </a:t>
            </a:r>
            <a:r>
              <a:rPr lang="ar-SA" dirty="0"/>
              <a:t>حجم العبوة </a:t>
            </a:r>
            <a:r>
              <a:rPr lang="ar-SA" dirty="0" smtClean="0"/>
              <a:t>كبير</a:t>
            </a:r>
            <a:endParaRPr lang="ar-SY" dirty="0" smtClean="0"/>
          </a:p>
          <a:p>
            <a:r>
              <a:rPr lang="ar-SY" dirty="0" err="1" smtClean="0"/>
              <a:t>المراشح</a:t>
            </a:r>
            <a:r>
              <a:rPr lang="ar-SY" dirty="0" smtClean="0"/>
              <a:t> هي </a:t>
            </a:r>
            <a:r>
              <a:rPr lang="ar-SA" dirty="0" err="1" smtClean="0"/>
              <a:t>مراشح</a:t>
            </a:r>
            <a:r>
              <a:rPr lang="ar-SA" dirty="0" smtClean="0"/>
              <a:t> </a:t>
            </a:r>
            <a:r>
              <a:rPr lang="ar-SA" dirty="0" err="1" smtClean="0"/>
              <a:t>نترات</a:t>
            </a:r>
            <a:r>
              <a:rPr lang="ar-SA" dirty="0" smtClean="0"/>
              <a:t> </a:t>
            </a:r>
            <a:r>
              <a:rPr lang="ar-SA" dirty="0" err="1" smtClean="0"/>
              <a:t>السللوز</a:t>
            </a:r>
            <a:r>
              <a:rPr lang="ar-SY" dirty="0" smtClean="0"/>
              <a:t> بأبعاد</a:t>
            </a:r>
            <a:r>
              <a:rPr lang="ar-SA" dirty="0" smtClean="0"/>
              <a:t> ( </a:t>
            </a:r>
            <a:r>
              <a:rPr lang="ar-SY" dirty="0" smtClean="0"/>
              <a:t>0.2- 0.45 </a:t>
            </a:r>
            <a:r>
              <a:rPr lang="ar-SY" dirty="0" err="1" smtClean="0"/>
              <a:t>مكم</a:t>
            </a:r>
            <a:r>
              <a:rPr lang="ar-SY" dirty="0" smtClean="0"/>
              <a:t>)</a:t>
            </a:r>
            <a:endParaRPr lang="ar-SA" dirty="0" smtClean="0"/>
          </a:p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6300" y="661988"/>
            <a:ext cx="7391400" cy="553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لمحتوى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ar-SY" dirty="0" smtClean="0"/>
              <a:t>الأوساط المستخدمة:</a:t>
            </a:r>
            <a:endParaRPr lang="en-US" dirty="0" smtClean="0"/>
          </a:p>
          <a:p>
            <a:pPr algn="l" rtl="0"/>
            <a:r>
              <a:rPr lang="en-US" dirty="0" smtClean="0"/>
              <a:t>Fluid </a:t>
            </a:r>
            <a:r>
              <a:rPr lang="en-US" dirty="0" err="1"/>
              <a:t>Thioglycolate</a:t>
            </a:r>
            <a:r>
              <a:rPr lang="en-US" dirty="0"/>
              <a:t> (FTG) Medium</a:t>
            </a:r>
          </a:p>
          <a:p>
            <a:pPr algn="r"/>
            <a:r>
              <a:rPr lang="ar-SA" dirty="0"/>
              <a:t>7أيام – 32.5 </a:t>
            </a:r>
            <a:r>
              <a:rPr lang="ar-SA" dirty="0" err="1"/>
              <a:t>م</a:t>
            </a:r>
            <a:r>
              <a:rPr lang="ar-SA" dirty="0"/>
              <a:t> (وسط هوائي)</a:t>
            </a:r>
          </a:p>
          <a:p>
            <a:pPr algn="l" rtl="0"/>
            <a:r>
              <a:rPr lang="en-US" dirty="0" smtClean="0"/>
              <a:t>Alternative </a:t>
            </a:r>
            <a:r>
              <a:rPr lang="en-US" dirty="0" err="1"/>
              <a:t>Thioglycollate</a:t>
            </a:r>
            <a:r>
              <a:rPr lang="en-US" dirty="0"/>
              <a:t> Medium</a:t>
            </a:r>
          </a:p>
          <a:p>
            <a:r>
              <a:rPr lang="ar-SA" dirty="0"/>
              <a:t>7أيام – 32.5 </a:t>
            </a:r>
            <a:r>
              <a:rPr lang="ar-SA" dirty="0" err="1"/>
              <a:t>م</a:t>
            </a:r>
            <a:r>
              <a:rPr lang="ar-SA" dirty="0"/>
              <a:t> </a:t>
            </a:r>
            <a:r>
              <a:rPr lang="ar-SA" dirty="0" smtClean="0"/>
              <a:t>(</a:t>
            </a:r>
            <a:r>
              <a:rPr lang="ar-SY" dirty="0" smtClean="0"/>
              <a:t>وسط</a:t>
            </a:r>
            <a:r>
              <a:rPr lang="ar-SA" dirty="0" smtClean="0"/>
              <a:t> </a:t>
            </a:r>
            <a:r>
              <a:rPr lang="ar-SA" dirty="0" err="1" smtClean="0"/>
              <a:t>لاهوائي</a:t>
            </a:r>
            <a:r>
              <a:rPr lang="ar-SA" dirty="0"/>
              <a:t>)</a:t>
            </a:r>
          </a:p>
          <a:p>
            <a:pPr algn="l" rtl="0"/>
            <a:r>
              <a:rPr lang="en-US" dirty="0" err="1" smtClean="0"/>
              <a:t>Soyabean</a:t>
            </a:r>
            <a:r>
              <a:rPr lang="en-US" dirty="0" smtClean="0"/>
              <a:t>-Casein </a:t>
            </a:r>
            <a:r>
              <a:rPr lang="en-US" dirty="0"/>
              <a:t>Digest (SBCD) Medium</a:t>
            </a:r>
          </a:p>
          <a:p>
            <a:pPr>
              <a:buNone/>
            </a:pPr>
            <a:r>
              <a:rPr lang="ar-SA" dirty="0" smtClean="0"/>
              <a:t>14 يوماً</a:t>
            </a:r>
            <a:r>
              <a:rPr lang="ar-SY" dirty="0" smtClean="0"/>
              <a:t> -</a:t>
            </a:r>
            <a:r>
              <a:rPr lang="ar-SA" dirty="0" smtClean="0"/>
              <a:t> </a:t>
            </a:r>
            <a:r>
              <a:rPr lang="en-US" dirty="0" smtClean="0"/>
              <a:t> 22.5 </a:t>
            </a:r>
            <a:r>
              <a:rPr lang="ar-SY" dirty="0" smtClean="0"/>
              <a:t>م </a:t>
            </a:r>
          </a:p>
          <a:p>
            <a:endParaRPr lang="ar-SY" dirty="0" smtClean="0"/>
          </a:p>
          <a:p>
            <a:r>
              <a:rPr lang="ar-SA" dirty="0" smtClean="0"/>
              <a:t> </a:t>
            </a:r>
            <a:r>
              <a:rPr lang="ar-SA" dirty="0"/>
              <a:t>تستخدم </a:t>
            </a:r>
            <a:r>
              <a:rPr lang="ar-SA" dirty="0" smtClean="0"/>
              <a:t>لاختبار </a:t>
            </a:r>
            <a:r>
              <a:rPr lang="ar-SA" dirty="0" err="1"/>
              <a:t>عقامة</a:t>
            </a:r>
            <a:r>
              <a:rPr lang="ar-SA" dirty="0"/>
              <a:t> المستحضرات الحيوية (لقاحات، </a:t>
            </a:r>
            <a:r>
              <a:rPr lang="ar-SA" dirty="0" err="1"/>
              <a:t>مصول</a:t>
            </a:r>
            <a:r>
              <a:rPr lang="ar-SA" dirty="0"/>
              <a:t>)</a:t>
            </a:r>
          </a:p>
          <a:p>
            <a:pPr>
              <a:buNone/>
            </a:pPr>
            <a:r>
              <a:rPr lang="ar-SA" dirty="0"/>
              <a:t>مستنبتات خاصة أو إضافية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ar-SY" dirty="0" smtClean="0"/>
              <a:t>قبل إجراء فحص </a:t>
            </a:r>
            <a:r>
              <a:rPr lang="ar-SY" dirty="0" err="1" smtClean="0"/>
              <a:t>العقامة</a:t>
            </a:r>
            <a:r>
              <a:rPr lang="ar-SY" dirty="0" smtClean="0"/>
              <a:t> يجب مراعاة ما يلي: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ar-SA" dirty="0" smtClean="0"/>
              <a:t> </a:t>
            </a:r>
            <a:r>
              <a:rPr lang="ar-SA" dirty="0"/>
              <a:t>التأكد من عدم امتلاك المستحضر قدرة </a:t>
            </a:r>
            <a:r>
              <a:rPr lang="ar-SA" dirty="0" err="1"/>
              <a:t>صادة</a:t>
            </a:r>
            <a:r>
              <a:rPr lang="ar-SA" dirty="0"/>
              <a:t> </a:t>
            </a:r>
            <a:r>
              <a:rPr lang="ar-SY" dirty="0" smtClean="0"/>
              <a:t>لنمو الجراثيم </a:t>
            </a:r>
            <a:r>
              <a:rPr lang="ar-SA" dirty="0" smtClean="0"/>
              <a:t>أو </a:t>
            </a:r>
            <a:r>
              <a:rPr lang="ar-SA" dirty="0"/>
              <a:t>مواد </a:t>
            </a:r>
            <a:r>
              <a:rPr lang="ar-SA" dirty="0" smtClean="0"/>
              <a:t>حافظة</a:t>
            </a:r>
            <a:r>
              <a:rPr lang="ar-SY" dirty="0" smtClean="0"/>
              <a:t> </a:t>
            </a:r>
            <a:r>
              <a:rPr lang="ar-SA" dirty="0" smtClean="0"/>
              <a:t>وتعطيلها </a:t>
            </a:r>
            <a:r>
              <a:rPr lang="ar-SA" dirty="0"/>
              <a:t>إذا كانت </a:t>
            </a:r>
            <a:r>
              <a:rPr lang="ar-SA" dirty="0" smtClean="0"/>
              <a:t>موجودة</a:t>
            </a:r>
            <a:r>
              <a:rPr lang="ar-SY" dirty="0" smtClean="0"/>
              <a:t>.</a:t>
            </a:r>
            <a:endParaRPr lang="ar-SA" dirty="0"/>
          </a:p>
          <a:p>
            <a:pPr marL="514350" indent="-514350" algn="just">
              <a:buFont typeface="+mj-lt"/>
              <a:buAutoNum type="arabicPeriod"/>
            </a:pPr>
            <a:r>
              <a:rPr lang="ar-SA" dirty="0" smtClean="0"/>
              <a:t>استخدام </a:t>
            </a:r>
            <a:r>
              <a:rPr lang="ar-SA" dirty="0"/>
              <a:t>الشواهد الجرثومية </a:t>
            </a:r>
            <a:r>
              <a:rPr lang="ar-SA" dirty="0" smtClean="0"/>
              <a:t>والفطرية</a:t>
            </a:r>
            <a:r>
              <a:rPr lang="ar-SY" dirty="0" smtClean="0"/>
              <a:t> للمقارنة.</a:t>
            </a:r>
            <a:endParaRPr lang="ar-SA" dirty="0"/>
          </a:p>
          <a:p>
            <a:r>
              <a:rPr lang="en-US" dirty="0"/>
              <a:t>Staphylococcus </a:t>
            </a:r>
            <a:r>
              <a:rPr lang="en-US" dirty="0" err="1"/>
              <a:t>Aureus</a:t>
            </a:r>
            <a:endParaRPr lang="en-US" dirty="0"/>
          </a:p>
          <a:p>
            <a:r>
              <a:rPr lang="en-US" dirty="0"/>
              <a:t>Clostridium </a:t>
            </a:r>
            <a:r>
              <a:rPr lang="en-US" dirty="0" err="1"/>
              <a:t>Sporogenes</a:t>
            </a:r>
            <a:endParaRPr lang="en-US" dirty="0"/>
          </a:p>
          <a:p>
            <a:r>
              <a:rPr lang="en-US" dirty="0"/>
              <a:t>Candida </a:t>
            </a:r>
            <a:r>
              <a:rPr lang="en-US" dirty="0" err="1"/>
              <a:t>Albicans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SA" b="1" dirty="0">
                <a:solidFill>
                  <a:srgbClr val="FF0000"/>
                </a:solidFill>
              </a:rPr>
              <a:t>طريقة الترشيح الغشائي</a:t>
            </a:r>
            <a:br>
              <a:rPr lang="ar-SA" b="1" dirty="0">
                <a:solidFill>
                  <a:srgbClr val="FF0000"/>
                </a:solidFill>
              </a:rPr>
            </a:br>
            <a:r>
              <a:rPr lang="en-US" b="1" dirty="0">
                <a:solidFill>
                  <a:srgbClr val="FF0000"/>
                </a:solidFill>
              </a:rPr>
              <a:t>Membrane Filtration Method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ar-SY" dirty="0" smtClean="0"/>
              <a:t>يتم ترشيح المحلول العقيم المدروس عبر </a:t>
            </a:r>
            <a:r>
              <a:rPr lang="ar-SY" dirty="0" err="1" smtClean="0"/>
              <a:t>المراشح</a:t>
            </a:r>
            <a:r>
              <a:rPr lang="ar-SY" dirty="0" smtClean="0"/>
              <a:t> الجرثومية</a:t>
            </a:r>
            <a:endParaRPr lang="en-US" dirty="0" smtClean="0"/>
          </a:p>
          <a:p>
            <a:pPr algn="just"/>
            <a:r>
              <a:rPr lang="ar-SA" dirty="0" smtClean="0"/>
              <a:t>تقسم </a:t>
            </a:r>
            <a:r>
              <a:rPr lang="ar-SA" dirty="0"/>
              <a:t>المرشحة إلى قسمين</a:t>
            </a:r>
          </a:p>
          <a:p>
            <a:pPr algn="just"/>
            <a:r>
              <a:rPr lang="ar-SA" dirty="0" smtClean="0"/>
              <a:t>يزرع </a:t>
            </a:r>
            <a:r>
              <a:rPr lang="ar-SY" dirty="0"/>
              <a:t>ك</a:t>
            </a:r>
            <a:r>
              <a:rPr lang="ar-SA" dirty="0" smtClean="0"/>
              <a:t>ل </a:t>
            </a:r>
            <a:r>
              <a:rPr lang="ar-SA" dirty="0"/>
              <a:t>قسم على أحد المستنبتات </a:t>
            </a:r>
            <a:r>
              <a:rPr lang="ar-SA" dirty="0" err="1" smtClean="0"/>
              <a:t>المذ</a:t>
            </a:r>
            <a:r>
              <a:rPr lang="ar-SY" dirty="0" smtClean="0"/>
              <a:t>ك</a:t>
            </a:r>
            <a:r>
              <a:rPr lang="ar-SA" dirty="0" err="1" smtClean="0"/>
              <a:t>ورة</a:t>
            </a:r>
            <a:endParaRPr lang="ar-SA" dirty="0"/>
          </a:p>
          <a:p>
            <a:pPr algn="just"/>
            <a:r>
              <a:rPr lang="ar-SA" dirty="0" smtClean="0"/>
              <a:t>بعد </a:t>
            </a:r>
            <a:r>
              <a:rPr lang="ar-SA" dirty="0"/>
              <a:t>الحضن يجب أن تبقى هذه المستنبتات خالية من أي عكر </a:t>
            </a:r>
            <a:r>
              <a:rPr lang="ar-SA" dirty="0" smtClean="0"/>
              <a:t>أو</a:t>
            </a:r>
            <a:r>
              <a:rPr lang="ar-SY" dirty="0" smtClean="0"/>
              <a:t> </a:t>
            </a:r>
            <a:r>
              <a:rPr lang="ar-SA" dirty="0" smtClean="0"/>
              <a:t>تلوث</a:t>
            </a:r>
            <a:r>
              <a:rPr lang="ar-SA" dirty="0"/>
              <a:t>، وهذا دليل على أن المستحضر المختبر </a:t>
            </a:r>
            <a:r>
              <a:rPr lang="ar-SA" dirty="0" smtClean="0"/>
              <a:t>عقيم</a:t>
            </a:r>
            <a:r>
              <a:rPr lang="ar-SY" dirty="0" smtClean="0"/>
              <a:t>.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ar-SY" dirty="0" smtClean="0"/>
              <a:t>يجب: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• </a:t>
            </a:r>
            <a:r>
              <a:rPr lang="ar-SA" dirty="0"/>
              <a:t>إجراء الزرع </a:t>
            </a:r>
            <a:r>
              <a:rPr lang="ar-SY" smtClean="0"/>
              <a:t>ضمن حجرة </a:t>
            </a:r>
            <a:r>
              <a:rPr lang="en-US" dirty="0" smtClean="0"/>
              <a:t>Laminar Flow</a:t>
            </a:r>
            <a:endParaRPr lang="ar-SA" dirty="0"/>
          </a:p>
          <a:p>
            <a:r>
              <a:rPr lang="ar-SA" dirty="0" smtClean="0"/>
              <a:t>استخدام الأدوات </a:t>
            </a:r>
            <a:r>
              <a:rPr lang="ar-SA" dirty="0"/>
              <a:t>المعقمة، اللباس العقيم</a:t>
            </a:r>
          </a:p>
          <a:p>
            <a:r>
              <a:rPr lang="ar-SA" dirty="0" smtClean="0"/>
              <a:t>إجراء </a:t>
            </a:r>
            <a:r>
              <a:rPr lang="ar-SA" dirty="0"/>
              <a:t>الفحوص الشاهدة</a:t>
            </a:r>
          </a:p>
          <a:p>
            <a:r>
              <a:rPr lang="ar-SA" dirty="0" smtClean="0"/>
              <a:t>التقيد </a:t>
            </a:r>
            <a:r>
              <a:rPr lang="ar-SA" dirty="0"/>
              <a:t>بدرجة الحرارة وفترة الحضن، 14 يوماً عند التعقيم بالأشعة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0588" y="652463"/>
            <a:ext cx="7362825" cy="555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690563"/>
            <a:ext cx="6858000" cy="547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SA" b="1" dirty="0">
                <a:solidFill>
                  <a:srgbClr val="FF0000"/>
                </a:solidFill>
              </a:rPr>
              <a:t>اختبار الحد </a:t>
            </a:r>
            <a:r>
              <a:rPr lang="ar-SA" b="1" dirty="0" smtClean="0">
                <a:solidFill>
                  <a:srgbClr val="FF0000"/>
                </a:solidFill>
              </a:rPr>
              <a:t>الم</a:t>
            </a:r>
            <a:r>
              <a:rPr lang="ar-SY" b="1" dirty="0" smtClean="0">
                <a:solidFill>
                  <a:srgbClr val="FF0000"/>
                </a:solidFill>
              </a:rPr>
              <a:t>ي</a:t>
            </a:r>
            <a:r>
              <a:rPr lang="ar-SA" b="1" dirty="0" smtClean="0">
                <a:solidFill>
                  <a:srgbClr val="FF0000"/>
                </a:solidFill>
              </a:rPr>
              <a:t>كروبي</a:t>
            </a:r>
            <a:r>
              <a:rPr lang="ar-SA" b="1" dirty="0">
                <a:solidFill>
                  <a:srgbClr val="FF0000"/>
                </a:solidFill>
              </a:rPr>
              <a:t/>
            </a:r>
            <a:br>
              <a:rPr lang="ar-SA" b="1" dirty="0">
                <a:solidFill>
                  <a:srgbClr val="FF0000"/>
                </a:solidFill>
              </a:rPr>
            </a:br>
            <a:r>
              <a:rPr lang="en-US" b="1" dirty="0">
                <a:solidFill>
                  <a:srgbClr val="FF0000"/>
                </a:solidFill>
              </a:rPr>
              <a:t>Microbial Limit Test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ar-SA" dirty="0"/>
              <a:t>تذاب أو تُمزج المستحضرات مع </a:t>
            </a:r>
            <a:r>
              <a:rPr lang="ar-SY" dirty="0" smtClean="0"/>
              <a:t>وقاء</a:t>
            </a:r>
            <a:r>
              <a:rPr lang="ar-SA" dirty="0" smtClean="0"/>
              <a:t> فوسفاتي </a:t>
            </a:r>
            <a:r>
              <a:rPr lang="ar-SA" dirty="0"/>
              <a:t>( </a:t>
            </a:r>
            <a:r>
              <a:rPr lang="ar-SA" dirty="0" smtClean="0"/>
              <a:t>7</a:t>
            </a:r>
            <a:r>
              <a:rPr lang="ar-SY" dirty="0" smtClean="0"/>
              <a:t> </a:t>
            </a:r>
            <a:r>
              <a:rPr lang="en-US" dirty="0" smtClean="0"/>
              <a:t>PH=</a:t>
            </a:r>
            <a:r>
              <a:rPr lang="ar-SY" dirty="0" smtClean="0"/>
              <a:t>) </a:t>
            </a:r>
            <a:r>
              <a:rPr lang="ar-SA" dirty="0" smtClean="0"/>
              <a:t>المقطر </a:t>
            </a:r>
            <a:r>
              <a:rPr lang="ar-SA" dirty="0"/>
              <a:t>العقيم، أو بسائل </a:t>
            </a:r>
            <a:r>
              <a:rPr lang="ar-SA" dirty="0" err="1"/>
              <a:t>الببتون</a:t>
            </a:r>
            <a:r>
              <a:rPr lang="ar-SA" dirty="0"/>
              <a:t> العقيم</a:t>
            </a:r>
          </a:p>
          <a:p>
            <a:r>
              <a:rPr lang="ar-SA" dirty="0" smtClean="0"/>
              <a:t> </a:t>
            </a:r>
            <a:r>
              <a:rPr lang="ar-SA" dirty="0"/>
              <a:t>آليات الزرع: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pour </a:t>
            </a:r>
            <a:r>
              <a:rPr lang="en-US" dirty="0"/>
              <a:t>Plate Technique </a:t>
            </a:r>
            <a:r>
              <a:rPr lang="ar-SY" dirty="0" smtClean="0"/>
              <a:t> </a:t>
            </a:r>
            <a:r>
              <a:rPr lang="ar-SA" dirty="0" smtClean="0"/>
              <a:t>الصب بالأطباق</a:t>
            </a:r>
            <a:endParaRPr lang="ar-SA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Spread Plate Technique </a:t>
            </a:r>
            <a:r>
              <a:rPr lang="ar-SY" dirty="0" smtClean="0"/>
              <a:t> </a:t>
            </a:r>
            <a:r>
              <a:rPr lang="ar-SA" dirty="0" smtClean="0"/>
              <a:t>الفرش </a:t>
            </a:r>
            <a:r>
              <a:rPr lang="ar-SA" dirty="0"/>
              <a:t>على السطح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Filtration Technique </a:t>
            </a:r>
            <a:r>
              <a:rPr lang="ar-SA" dirty="0" smtClean="0"/>
              <a:t>الترشيح</a:t>
            </a:r>
            <a:endParaRPr lang="ar-SA" dirty="0"/>
          </a:p>
          <a:p>
            <a:pPr marL="514350" indent="-514350">
              <a:buFont typeface="+mj-lt"/>
              <a:buAutoNum type="arabicPeriod"/>
            </a:pPr>
            <a:r>
              <a:rPr lang="ar-SA" dirty="0" smtClean="0"/>
              <a:t>استخدام </a:t>
            </a:r>
            <a:r>
              <a:rPr lang="ar-SA" dirty="0"/>
              <a:t>الوسط السائل/ </a:t>
            </a:r>
            <a:r>
              <a:rPr lang="ar-SY" dirty="0" smtClean="0"/>
              <a:t>م</a:t>
            </a:r>
            <a:r>
              <a:rPr lang="ar-SA" dirty="0" smtClean="0"/>
              <a:t>قياس </a:t>
            </a:r>
            <a:r>
              <a:rPr lang="ar-SA" dirty="0"/>
              <a:t>العكر</a:t>
            </a:r>
            <a:r>
              <a:rPr lang="ar-SA" dirty="0" smtClean="0"/>
              <a:t>/</a:t>
            </a:r>
            <a:r>
              <a:rPr lang="ar-SY" dirty="0" smtClean="0"/>
              <a:t> 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ar-SA" dirty="0" smtClean="0"/>
              <a:t>العدد </a:t>
            </a:r>
            <a:r>
              <a:rPr lang="ar-SA" dirty="0" err="1" smtClean="0"/>
              <a:t>الأ</a:t>
            </a:r>
            <a:r>
              <a:rPr lang="ar-SY" dirty="0"/>
              <a:t>ك</a:t>
            </a:r>
            <a:r>
              <a:rPr lang="ar-SA" dirty="0" smtClean="0"/>
              <a:t>ثر </a:t>
            </a:r>
            <a:r>
              <a:rPr lang="ar-SA" dirty="0"/>
              <a:t>احتمالاً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ar-SY" dirty="0" smtClean="0"/>
              <a:t>تشترك المنتجات الصيدلانية والتجميلية </a:t>
            </a:r>
            <a:r>
              <a:rPr lang="en-US" dirty="0" smtClean="0"/>
              <a:t>Cosmetic</a:t>
            </a:r>
            <a:r>
              <a:rPr lang="ar-SY" dirty="0" smtClean="0"/>
              <a:t> والغذائية بالتزامهم بتحقيق مستوى معين من الجودة </a:t>
            </a:r>
            <a:r>
              <a:rPr lang="ar-SY" dirty="0" err="1" smtClean="0"/>
              <a:t>الميكروبيولوجية</a:t>
            </a:r>
            <a:r>
              <a:rPr lang="ar-SY" dirty="0" smtClean="0"/>
              <a:t>.</a:t>
            </a:r>
          </a:p>
          <a:p>
            <a:pPr algn="just"/>
            <a:r>
              <a:rPr lang="ar-SY" dirty="0" smtClean="0"/>
              <a:t>ويتحقق ذلك بإجراء فحوص المراقبة </a:t>
            </a:r>
            <a:r>
              <a:rPr lang="ar-SY" dirty="0" err="1" smtClean="0"/>
              <a:t>الميكروبيولوجية</a:t>
            </a:r>
            <a:r>
              <a:rPr lang="ar-SY" dirty="0" smtClean="0"/>
              <a:t> خلال الإنتاج، ابتداء من المواد الأولية </a:t>
            </a:r>
            <a:r>
              <a:rPr lang="en-US" dirty="0" smtClean="0"/>
              <a:t>Raw Materials</a:t>
            </a:r>
            <a:r>
              <a:rPr lang="ar-SY" dirty="0" smtClean="0"/>
              <a:t> وصولاً إلى المنتج النهائي.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ar-SA" dirty="0"/>
              <a:t>الأوساط </a:t>
            </a:r>
            <a:r>
              <a:rPr lang="ar-SA" dirty="0" err="1"/>
              <a:t>الزرعية</a:t>
            </a:r>
            <a:r>
              <a:rPr lang="ar-SA" dirty="0"/>
              <a:t> العامة</a:t>
            </a:r>
            <a:r>
              <a:rPr lang="ar-SA" dirty="0" smtClean="0"/>
              <a:t>:</a:t>
            </a:r>
            <a:endParaRPr lang="ar-SY" dirty="0" smtClean="0"/>
          </a:p>
          <a:p>
            <a:r>
              <a:rPr lang="ar-SY" dirty="0" smtClean="0"/>
              <a:t>الجراثيم:</a:t>
            </a:r>
            <a:endParaRPr lang="ar-SA" dirty="0"/>
          </a:p>
          <a:p>
            <a:pPr algn="l" rtl="0"/>
            <a:r>
              <a:rPr lang="en-US" dirty="0"/>
              <a:t>Soya – </a:t>
            </a:r>
            <a:r>
              <a:rPr lang="en-US" dirty="0" err="1"/>
              <a:t>Tryptone</a:t>
            </a:r>
            <a:r>
              <a:rPr lang="en-US" dirty="0"/>
              <a:t> Agar (STA) Medium </a:t>
            </a:r>
            <a:endParaRPr lang="ar-SA" dirty="0"/>
          </a:p>
          <a:p>
            <a:r>
              <a:rPr lang="ar-SY" dirty="0" smtClean="0"/>
              <a:t>مدة الحضن تتراوح بين 48 - 72 </a:t>
            </a:r>
            <a:r>
              <a:rPr lang="ar-SY" dirty="0" err="1" smtClean="0"/>
              <a:t>سا</a:t>
            </a:r>
            <a:r>
              <a:rPr lang="ar-SA" dirty="0" err="1" smtClean="0"/>
              <a:t>عة</a:t>
            </a:r>
            <a:r>
              <a:rPr lang="ar-SA" dirty="0" smtClean="0"/>
              <a:t> </a:t>
            </a:r>
            <a:r>
              <a:rPr lang="ar-SY" dirty="0" smtClean="0"/>
              <a:t>في الدرجة</a:t>
            </a:r>
            <a:r>
              <a:rPr lang="ar-SA" dirty="0" smtClean="0"/>
              <a:t> </a:t>
            </a:r>
            <a:r>
              <a:rPr lang="ar-SY" dirty="0" smtClean="0"/>
              <a:t>37</a:t>
            </a:r>
            <a:r>
              <a:rPr lang="ar-SA" dirty="0" smtClean="0"/>
              <a:t> </a:t>
            </a:r>
            <a:r>
              <a:rPr lang="ar-SA" dirty="0" err="1"/>
              <a:t>مْ</a:t>
            </a:r>
            <a:r>
              <a:rPr lang="ar-SA" dirty="0"/>
              <a:t> </a:t>
            </a:r>
            <a:endParaRPr lang="en-US" dirty="0" smtClean="0"/>
          </a:p>
          <a:p>
            <a:r>
              <a:rPr lang="ar-SY" dirty="0" smtClean="0"/>
              <a:t>الفطور:</a:t>
            </a:r>
            <a:endParaRPr lang="ar-SA" dirty="0"/>
          </a:p>
          <a:p>
            <a:pPr algn="l" rtl="0"/>
            <a:r>
              <a:rPr lang="en-US" dirty="0" err="1"/>
              <a:t>Sabouraud</a:t>
            </a:r>
            <a:r>
              <a:rPr lang="en-US" dirty="0"/>
              <a:t> – Dextrose Agar (SDA) </a:t>
            </a:r>
            <a:r>
              <a:rPr lang="en-US" dirty="0" smtClean="0"/>
              <a:t>Medium</a:t>
            </a:r>
            <a:endParaRPr lang="ar-SA" dirty="0"/>
          </a:p>
          <a:p>
            <a:r>
              <a:rPr lang="ar-SY" dirty="0" smtClean="0"/>
              <a:t>مدة الحضن 5 </a:t>
            </a:r>
            <a:r>
              <a:rPr lang="ar-SA" dirty="0" smtClean="0"/>
              <a:t>أيام</a:t>
            </a:r>
            <a:r>
              <a:rPr lang="ar-SY" dirty="0" smtClean="0"/>
              <a:t> في الدرجة 25</a:t>
            </a:r>
            <a:r>
              <a:rPr lang="ar-SA" dirty="0" smtClean="0"/>
              <a:t> </a:t>
            </a:r>
            <a:r>
              <a:rPr lang="ar-SA" dirty="0" err="1" smtClean="0"/>
              <a:t>مْ</a:t>
            </a:r>
            <a:endParaRPr lang="ar-SY" dirty="0" smtClean="0"/>
          </a:p>
          <a:p>
            <a:r>
              <a:rPr lang="ar-SA" dirty="0"/>
              <a:t>الانتباه لوضع مضادات جرثومية وفطرية في الأوساط المتعاكسة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b="1" dirty="0">
                <a:solidFill>
                  <a:srgbClr val="FF0000"/>
                </a:solidFill>
              </a:rPr>
              <a:t>طرق الفحص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ar-SA" dirty="0"/>
              <a:t>الزرع المباشر / التعداد على السطح /</a:t>
            </a:r>
          </a:p>
          <a:p>
            <a:pPr marL="514350" indent="-514350">
              <a:buFont typeface="+mj-lt"/>
              <a:buAutoNum type="arabicPeriod"/>
            </a:pPr>
            <a:r>
              <a:rPr lang="ar-SA" dirty="0" smtClean="0"/>
              <a:t>غشاء </a:t>
            </a:r>
            <a:r>
              <a:rPr lang="ar-SA" dirty="0"/>
              <a:t>الترشيح</a:t>
            </a:r>
          </a:p>
          <a:p>
            <a:pPr marL="514350" indent="-514350">
              <a:buFont typeface="+mj-lt"/>
              <a:buAutoNum type="arabicPeriod"/>
            </a:pPr>
            <a:r>
              <a:rPr lang="ar-SA" dirty="0" smtClean="0"/>
              <a:t>التمديدات </a:t>
            </a:r>
            <a:r>
              <a:rPr lang="ar-SA" dirty="0"/>
              <a:t>المتسلسلة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Y" b="1" dirty="0" smtClean="0">
                <a:solidFill>
                  <a:srgbClr val="FF0000"/>
                </a:solidFill>
              </a:rPr>
              <a:t>1. </a:t>
            </a:r>
            <a:r>
              <a:rPr lang="ar-SA" b="1" dirty="0" smtClean="0">
                <a:solidFill>
                  <a:srgbClr val="FF0000"/>
                </a:solidFill>
              </a:rPr>
              <a:t>الزرع </a:t>
            </a:r>
            <a:r>
              <a:rPr lang="ar-SA" b="1" dirty="0">
                <a:solidFill>
                  <a:srgbClr val="FF0000"/>
                </a:solidFill>
              </a:rPr>
              <a:t>المباشر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SY" dirty="0" smtClean="0"/>
              <a:t>نلجأ إليها عادة عندما :</a:t>
            </a:r>
          </a:p>
          <a:p>
            <a:r>
              <a:rPr lang="ar-SA" dirty="0"/>
              <a:t>لا يتوقع عدد المستعمرات الجرثومية </a:t>
            </a:r>
            <a:r>
              <a:rPr lang="ar-SA" dirty="0" err="1" smtClean="0"/>
              <a:t>أ</a:t>
            </a:r>
            <a:r>
              <a:rPr lang="ar-SY" dirty="0" smtClean="0"/>
              <a:t>ك</a:t>
            </a:r>
            <a:r>
              <a:rPr lang="ar-SA" dirty="0" smtClean="0"/>
              <a:t>ثر مثلاً </a:t>
            </a:r>
            <a:r>
              <a:rPr lang="ar-SA" dirty="0"/>
              <a:t>من 300</a:t>
            </a:r>
          </a:p>
          <a:p>
            <a:r>
              <a:rPr lang="ar-SA" dirty="0"/>
              <a:t>لا يتوقع عدد المستعمرات الفطرية مثلاً </a:t>
            </a:r>
            <a:r>
              <a:rPr lang="ar-SA" dirty="0" smtClean="0"/>
              <a:t>1</a:t>
            </a:r>
            <a:r>
              <a:rPr lang="ar-SY" dirty="0" smtClean="0"/>
              <a:t>00</a:t>
            </a:r>
            <a:endParaRPr lang="ar-SA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1063" y="657225"/>
            <a:ext cx="7381875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5350" y="681038"/>
            <a:ext cx="7353300" cy="549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Y" b="1" dirty="0" smtClean="0">
                <a:solidFill>
                  <a:srgbClr val="FF0000"/>
                </a:solidFill>
              </a:rPr>
              <a:t>2. </a:t>
            </a:r>
            <a:r>
              <a:rPr lang="ar-SA" b="1" dirty="0" smtClean="0">
                <a:solidFill>
                  <a:srgbClr val="FF0000"/>
                </a:solidFill>
              </a:rPr>
              <a:t>طريقة </a:t>
            </a:r>
            <a:r>
              <a:rPr lang="ar-SA" b="1" dirty="0">
                <a:solidFill>
                  <a:srgbClr val="FF0000"/>
                </a:solidFill>
              </a:rPr>
              <a:t>غشاء الترشيح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ar-SY" dirty="0" smtClean="0"/>
              <a:t>أبعاد </a:t>
            </a:r>
            <a:r>
              <a:rPr lang="ar-SY" dirty="0" err="1" smtClean="0"/>
              <a:t>ال</a:t>
            </a:r>
            <a:r>
              <a:rPr lang="ar-SA" dirty="0" err="1" smtClean="0"/>
              <a:t>مراشح</a:t>
            </a:r>
            <a:r>
              <a:rPr lang="ar-SA" dirty="0" smtClean="0"/>
              <a:t> </a:t>
            </a:r>
            <a:r>
              <a:rPr lang="ar-SA" dirty="0"/>
              <a:t>0.45 </a:t>
            </a:r>
            <a:r>
              <a:rPr lang="ar-SA" dirty="0" err="1"/>
              <a:t>ميكرومتر</a:t>
            </a:r>
            <a:endParaRPr lang="ar-SA" dirty="0"/>
          </a:p>
          <a:p>
            <a:r>
              <a:rPr lang="ar-SY" dirty="0" smtClean="0"/>
              <a:t> مصنوعة من </a:t>
            </a:r>
            <a:r>
              <a:rPr lang="ar-SA" dirty="0" err="1" smtClean="0"/>
              <a:t>نترات</a:t>
            </a:r>
            <a:r>
              <a:rPr lang="ar-SA" dirty="0" smtClean="0"/>
              <a:t> </a:t>
            </a:r>
            <a:r>
              <a:rPr lang="ar-SA" dirty="0" err="1"/>
              <a:t>السللوز</a:t>
            </a:r>
            <a:r>
              <a:rPr lang="ar-SA" dirty="0"/>
              <a:t> للمحاليل المائية، الزيتية، </a:t>
            </a:r>
            <a:r>
              <a:rPr lang="ar-SA" dirty="0" err="1"/>
              <a:t>الغولية</a:t>
            </a:r>
            <a:r>
              <a:rPr lang="ar-SA" dirty="0"/>
              <a:t> الخفيفة</a:t>
            </a:r>
          </a:p>
          <a:p>
            <a:r>
              <a:rPr lang="ar-SA" dirty="0" err="1" smtClean="0"/>
              <a:t>أسيتات</a:t>
            </a:r>
            <a:r>
              <a:rPr lang="ar-SA" dirty="0" smtClean="0"/>
              <a:t> </a:t>
            </a:r>
            <a:r>
              <a:rPr lang="ar-SA" dirty="0" err="1"/>
              <a:t>السللوز</a:t>
            </a:r>
            <a:r>
              <a:rPr lang="ar-SA" dirty="0"/>
              <a:t> للمحاليل </a:t>
            </a:r>
            <a:r>
              <a:rPr lang="ar-SA" dirty="0" err="1"/>
              <a:t>الغولية</a:t>
            </a:r>
            <a:r>
              <a:rPr lang="ar-SA" dirty="0"/>
              <a:t> القوية</a:t>
            </a:r>
          </a:p>
          <a:p>
            <a:r>
              <a:rPr lang="ar-SA" dirty="0" smtClean="0"/>
              <a:t>ترشيح </a:t>
            </a:r>
            <a:r>
              <a:rPr lang="ar-SA" dirty="0"/>
              <a:t>مباشر لحجم معين </a:t>
            </a:r>
            <a:r>
              <a:rPr lang="ar-SY" dirty="0" smtClean="0"/>
              <a:t>من المستحضر المدروس </a:t>
            </a:r>
            <a:r>
              <a:rPr lang="ar-SA" dirty="0" smtClean="0"/>
              <a:t>ويمكن </a:t>
            </a:r>
            <a:r>
              <a:rPr lang="ar-SA" dirty="0"/>
              <a:t>التمديد إذا لزم </a:t>
            </a:r>
            <a:r>
              <a:rPr lang="ar-SA" dirty="0" smtClean="0"/>
              <a:t>الأمر </a:t>
            </a:r>
            <a:r>
              <a:rPr lang="ar-SA" dirty="0"/>
              <a:t>حتى </a:t>
            </a:r>
            <a:r>
              <a:rPr lang="ar-SA" dirty="0" smtClean="0"/>
              <a:t>حدود</a:t>
            </a:r>
            <a:r>
              <a:rPr lang="ar-SY" dirty="0" smtClean="0"/>
              <a:t> 10 - 100</a:t>
            </a:r>
            <a:r>
              <a:rPr lang="ar-SA" dirty="0" smtClean="0"/>
              <a:t>مستعمرة متوقعة</a:t>
            </a:r>
            <a:r>
              <a:rPr lang="ar-SY" dirty="0" smtClean="0"/>
              <a:t> </a:t>
            </a:r>
            <a:endParaRPr lang="ar-SA" dirty="0"/>
          </a:p>
          <a:p>
            <a:r>
              <a:rPr lang="ar-SA" dirty="0" smtClean="0"/>
              <a:t>غسل </a:t>
            </a:r>
            <a:r>
              <a:rPr lang="ar-SY" dirty="0" smtClean="0"/>
              <a:t>ك</a:t>
            </a:r>
            <a:r>
              <a:rPr lang="ar-SA" dirty="0" smtClean="0"/>
              <a:t>ل </a:t>
            </a:r>
            <a:r>
              <a:rPr lang="ar-SA" dirty="0"/>
              <a:t>غشاء مرتين إلى </a:t>
            </a:r>
            <a:r>
              <a:rPr lang="ar-SA" dirty="0" smtClean="0"/>
              <a:t>ثلاث </a:t>
            </a:r>
            <a:r>
              <a:rPr lang="ar-SY" dirty="0" smtClean="0"/>
              <a:t>مرات </a:t>
            </a:r>
            <a:r>
              <a:rPr lang="ar-SA" dirty="0" smtClean="0"/>
              <a:t>بمحلول </a:t>
            </a:r>
            <a:r>
              <a:rPr lang="ar-SA" dirty="0"/>
              <a:t>مناسب مثل ماء عقيم </a:t>
            </a:r>
            <a:r>
              <a:rPr lang="ar-SA" dirty="0" smtClean="0"/>
              <a:t>أو</a:t>
            </a:r>
            <a:r>
              <a:rPr lang="ar-SY" dirty="0" smtClean="0"/>
              <a:t> محلول </a:t>
            </a:r>
            <a:r>
              <a:rPr lang="ar-SY" dirty="0" err="1" smtClean="0"/>
              <a:t>ك</a:t>
            </a:r>
            <a:r>
              <a:rPr lang="ar-SA" dirty="0" smtClean="0"/>
              <a:t>لوريد الصوديوم</a:t>
            </a:r>
            <a:r>
              <a:rPr lang="ar-SY" dirty="0" smtClean="0"/>
              <a:t>، </a:t>
            </a:r>
            <a:r>
              <a:rPr lang="ar-SA" dirty="0" smtClean="0"/>
              <a:t>محلول </a:t>
            </a:r>
            <a:r>
              <a:rPr lang="ar-SA" dirty="0" err="1" smtClean="0"/>
              <a:t>الببتون</a:t>
            </a:r>
            <a:r>
              <a:rPr lang="ar-SY" dirty="0" smtClean="0"/>
              <a:t> </a:t>
            </a:r>
            <a:r>
              <a:rPr lang="en-US" dirty="0" smtClean="0"/>
              <a:t>PH=7</a:t>
            </a:r>
            <a:r>
              <a:rPr lang="ar-SY" dirty="0" smtClean="0"/>
              <a:t> للمحاليل الزيتية </a:t>
            </a:r>
            <a:r>
              <a:rPr lang="ar-SA" dirty="0" smtClean="0"/>
              <a:t>أو </a:t>
            </a:r>
            <a:r>
              <a:rPr lang="ar-SA" dirty="0"/>
              <a:t>الدسمة</a:t>
            </a:r>
          </a:p>
          <a:p>
            <a:r>
              <a:rPr lang="ar-SA" dirty="0" smtClean="0"/>
              <a:t>يمكن </a:t>
            </a:r>
            <a:r>
              <a:rPr lang="ar-SA" dirty="0"/>
              <a:t>استخدام مواد فعالة على السطح مثل بولي سوربات 20 أو </a:t>
            </a:r>
            <a:r>
              <a:rPr lang="ar-SY" dirty="0" smtClean="0"/>
              <a:t>80 </a:t>
            </a:r>
            <a:r>
              <a:rPr lang="ar-SY" dirty="0" err="1" smtClean="0"/>
              <a:t>لابطال</a:t>
            </a:r>
            <a:r>
              <a:rPr lang="ar-SY" dirty="0" smtClean="0"/>
              <a:t> فعالية المواد الحافظة</a:t>
            </a:r>
            <a:endParaRPr lang="ar-SA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33450" y="700088"/>
            <a:ext cx="7277100" cy="545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SY" b="1" dirty="0">
                <a:solidFill>
                  <a:srgbClr val="FF0000"/>
                </a:solidFill>
              </a:rPr>
              <a:t> </a:t>
            </a:r>
            <a:r>
              <a:rPr lang="ar-SY" b="1" dirty="0" smtClean="0">
                <a:solidFill>
                  <a:srgbClr val="FF0000"/>
                </a:solidFill>
              </a:rPr>
              <a:t>3.</a:t>
            </a:r>
            <a:r>
              <a:rPr lang="ar-SA" b="1" dirty="0" smtClean="0">
                <a:solidFill>
                  <a:srgbClr val="FF0000"/>
                </a:solidFill>
              </a:rPr>
              <a:t>طريقة </a:t>
            </a:r>
            <a:r>
              <a:rPr lang="ar-SA" b="1" dirty="0">
                <a:solidFill>
                  <a:srgbClr val="FF0000"/>
                </a:solidFill>
              </a:rPr>
              <a:t>التمديدات المتسلسلة</a:t>
            </a:r>
            <a:br>
              <a:rPr lang="ar-SA" b="1" dirty="0">
                <a:solidFill>
                  <a:srgbClr val="FF0000"/>
                </a:solidFill>
              </a:rPr>
            </a:br>
            <a:r>
              <a:rPr lang="ar-SA" b="1" dirty="0">
                <a:solidFill>
                  <a:srgbClr val="FF0000"/>
                </a:solidFill>
              </a:rPr>
              <a:t>(طريقة الوسط السائل – مقياس العكر)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SA" dirty="0"/>
              <a:t>تحديد أعداد </a:t>
            </a:r>
            <a:r>
              <a:rPr lang="ar-SA" dirty="0" err="1"/>
              <a:t>ميكروبيولوجية</a:t>
            </a:r>
            <a:r>
              <a:rPr lang="ar-SA" dirty="0"/>
              <a:t> صغيرة</a:t>
            </a:r>
          </a:p>
          <a:p>
            <a:r>
              <a:rPr lang="ar-SA" dirty="0" smtClean="0"/>
              <a:t> </a:t>
            </a:r>
            <a:r>
              <a:rPr lang="ar-SA" dirty="0"/>
              <a:t>خلط السائل المفحوص مع الوسط </a:t>
            </a:r>
            <a:r>
              <a:rPr lang="ar-SA" dirty="0" err="1"/>
              <a:t>الزرعي</a:t>
            </a:r>
            <a:r>
              <a:rPr lang="ar-SA" dirty="0"/>
              <a:t> السائل بتمديدات </a:t>
            </a:r>
            <a:r>
              <a:rPr lang="ar-SA" dirty="0" smtClean="0"/>
              <a:t>مختلفة</a:t>
            </a:r>
            <a:r>
              <a:rPr lang="ar-SY" dirty="0" smtClean="0"/>
              <a:t> </a:t>
            </a:r>
            <a:r>
              <a:rPr lang="ar-SA" dirty="0" smtClean="0"/>
              <a:t>محددة </a:t>
            </a:r>
            <a:r>
              <a:rPr lang="ar-SA" dirty="0"/>
              <a:t>مسبقًا</a:t>
            </a:r>
          </a:p>
          <a:p>
            <a:r>
              <a:rPr lang="ar-SA" dirty="0" smtClean="0"/>
              <a:t>تحضن </a:t>
            </a:r>
            <a:r>
              <a:rPr lang="ar-SA" dirty="0"/>
              <a:t>الأنابيب بالفترة </a:t>
            </a:r>
            <a:r>
              <a:rPr lang="ar-SA" dirty="0" smtClean="0"/>
              <a:t>الموصوفة:لمدة </a:t>
            </a:r>
            <a:r>
              <a:rPr lang="ar-SA" dirty="0"/>
              <a:t>5 أيام على </a:t>
            </a:r>
            <a:r>
              <a:rPr lang="ar-SA" dirty="0" smtClean="0"/>
              <a:t>الأقل</a:t>
            </a:r>
            <a:r>
              <a:rPr lang="ar-SY" dirty="0" smtClean="0"/>
              <a:t> في الدرجة 30-35 </a:t>
            </a:r>
            <a:r>
              <a:rPr lang="ar-SY" dirty="0" err="1" smtClean="0"/>
              <a:t>م</a:t>
            </a:r>
            <a:endParaRPr lang="ar-SA" dirty="0"/>
          </a:p>
          <a:p>
            <a:r>
              <a:rPr lang="ar-SA" dirty="0" smtClean="0"/>
              <a:t>يلاحظ </a:t>
            </a:r>
            <a:r>
              <a:rPr lang="ar-SA" dirty="0"/>
              <a:t>رقم الأنبوب الذي يظهر معه النمو </a:t>
            </a:r>
            <a:r>
              <a:rPr lang="ar-SA" dirty="0" err="1"/>
              <a:t>الميكروبيولوجي</a:t>
            </a:r>
            <a:endParaRPr lang="ar-SA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ar-SA" dirty="0"/>
              <a:t>سلسلة التمديدات:</a:t>
            </a:r>
          </a:p>
          <a:p>
            <a:r>
              <a:rPr lang="ar-SA" b="1" dirty="0" smtClean="0"/>
              <a:t>مثلاً </a:t>
            </a:r>
            <a:r>
              <a:rPr lang="ar-SA" b="1" dirty="0"/>
              <a:t>( 12 ) </a:t>
            </a:r>
            <a:r>
              <a:rPr lang="ar-SA" b="1" dirty="0" err="1"/>
              <a:t>انبوباً</a:t>
            </a:r>
            <a:r>
              <a:rPr lang="ar-SA" b="1" dirty="0"/>
              <a:t> يحوي </a:t>
            </a:r>
            <a:r>
              <a:rPr lang="ar-SY" b="1" dirty="0" smtClean="0"/>
              <a:t>كل</a:t>
            </a:r>
            <a:r>
              <a:rPr lang="ar-SA" b="1" dirty="0" err="1" smtClean="0"/>
              <a:t>اً</a:t>
            </a:r>
            <a:r>
              <a:rPr lang="ar-SA" b="1" dirty="0" smtClean="0"/>
              <a:t> </a:t>
            </a:r>
            <a:r>
              <a:rPr lang="ar-SA" b="1" dirty="0"/>
              <a:t>منها 10 مل </a:t>
            </a:r>
            <a:r>
              <a:rPr lang="ar-SY" b="1" dirty="0" err="1" smtClean="0"/>
              <a:t>كا</a:t>
            </a:r>
            <a:r>
              <a:rPr lang="ar-SA" b="1" dirty="0" err="1" smtClean="0"/>
              <a:t>زئين</a:t>
            </a:r>
            <a:r>
              <a:rPr lang="ar-SA" b="1" dirty="0" smtClean="0"/>
              <a:t> </a:t>
            </a:r>
            <a:r>
              <a:rPr lang="ar-SA" b="1" dirty="0"/>
              <a:t>– </a:t>
            </a:r>
            <a:r>
              <a:rPr lang="ar-SA" b="1" dirty="0" err="1"/>
              <a:t>صويا</a:t>
            </a:r>
            <a:r>
              <a:rPr lang="ar-SA" b="1" dirty="0"/>
              <a:t> مهضوم مع</a:t>
            </a:r>
          </a:p>
          <a:p>
            <a:pPr>
              <a:buNone/>
            </a:pPr>
            <a:r>
              <a:rPr lang="ar-SA" dirty="0" err="1"/>
              <a:t>الآغار</a:t>
            </a:r>
            <a:r>
              <a:rPr lang="ar-SA" dirty="0"/>
              <a:t> تقسم إلى أربع </a:t>
            </a:r>
            <a:r>
              <a:rPr lang="ar-SA" dirty="0" smtClean="0"/>
              <a:t>مجموعات</a:t>
            </a:r>
            <a:r>
              <a:rPr lang="ar-SY" dirty="0" smtClean="0"/>
              <a:t>:</a:t>
            </a:r>
          </a:p>
          <a:p>
            <a:pPr marL="514350" indent="-514350">
              <a:buFont typeface="+mj-lt"/>
              <a:buAutoNum type="arabicPeriod"/>
            </a:pPr>
            <a:r>
              <a:rPr lang="ar-SA" dirty="0" smtClean="0"/>
              <a:t> الأنابيب </a:t>
            </a:r>
            <a:r>
              <a:rPr lang="ar-SA" dirty="0" err="1" smtClean="0"/>
              <a:t>الثلا</a:t>
            </a:r>
            <a:r>
              <a:rPr lang="ar-SY" dirty="0" smtClean="0"/>
              <a:t>ث</a:t>
            </a:r>
            <a:r>
              <a:rPr lang="ar-SA" dirty="0" smtClean="0"/>
              <a:t>ة الأولى</a:t>
            </a:r>
            <a:r>
              <a:rPr lang="ar-SA" dirty="0"/>
              <a:t>: 1 مل مستحضر + مذيب بنسبة </a:t>
            </a:r>
            <a:r>
              <a:rPr lang="ar-SY" dirty="0" smtClean="0"/>
              <a:t>1/10</a:t>
            </a:r>
            <a:endParaRPr lang="ar-SA" dirty="0"/>
          </a:p>
          <a:p>
            <a:pPr marL="514350" indent="-514350">
              <a:buFont typeface="+mj-lt"/>
              <a:buAutoNum type="arabicPeriod"/>
            </a:pPr>
            <a:r>
              <a:rPr lang="ar-SA" dirty="0" smtClean="0"/>
              <a:t>الأنابيب </a:t>
            </a:r>
            <a:r>
              <a:rPr lang="ar-SA" dirty="0"/>
              <a:t>الثلاثة الثانية: 1 مل مستحضر + مذيب بنسبة </a:t>
            </a:r>
            <a:r>
              <a:rPr lang="ar-SY" dirty="0" smtClean="0"/>
              <a:t>1/100</a:t>
            </a:r>
            <a:endParaRPr lang="ar-SA" dirty="0"/>
          </a:p>
          <a:p>
            <a:pPr marL="514350" indent="-514350">
              <a:buFont typeface="+mj-lt"/>
              <a:buAutoNum type="arabicPeriod"/>
            </a:pPr>
            <a:r>
              <a:rPr lang="ar-SA" dirty="0" smtClean="0"/>
              <a:t>الأنابيب الثلاثة </a:t>
            </a:r>
            <a:r>
              <a:rPr lang="ar-SA" dirty="0"/>
              <a:t>الثالثة: 1 مل مستحضر + مذيب بنسبة </a:t>
            </a:r>
            <a:r>
              <a:rPr lang="ar-SY" dirty="0" smtClean="0"/>
              <a:t>1/ 1000</a:t>
            </a:r>
            <a:endParaRPr lang="ar-SA" dirty="0"/>
          </a:p>
          <a:p>
            <a:pPr marL="514350" indent="-514350">
              <a:buFont typeface="+mj-lt"/>
              <a:buAutoNum type="arabicPeriod"/>
            </a:pPr>
            <a:r>
              <a:rPr lang="ar-SA" dirty="0" smtClean="0"/>
              <a:t>الأنابيب </a:t>
            </a:r>
            <a:r>
              <a:rPr lang="ar-SA" dirty="0"/>
              <a:t>الثلاثة الأخيرة: 1 مل مذيب </a:t>
            </a:r>
            <a:r>
              <a:rPr lang="ar-SA" dirty="0" smtClean="0"/>
              <a:t>فقط</a:t>
            </a:r>
            <a:r>
              <a:rPr lang="ar-SY" dirty="0" smtClean="0"/>
              <a:t> ( شاهد)</a:t>
            </a:r>
            <a:endParaRPr lang="ar-SA" dirty="0"/>
          </a:p>
          <a:p>
            <a:r>
              <a:rPr lang="ar-SA" dirty="0"/>
              <a:t>(يجب </a:t>
            </a:r>
            <a:r>
              <a:rPr lang="ar-SA" dirty="0" err="1" smtClean="0"/>
              <a:t>أ</a:t>
            </a:r>
            <a:r>
              <a:rPr lang="ar-SY" dirty="0" smtClean="0"/>
              <a:t>لا</a:t>
            </a:r>
            <a:r>
              <a:rPr lang="ar-SA" dirty="0" smtClean="0"/>
              <a:t> تبدي الأنابيب الثلاثة الأخيرة </a:t>
            </a:r>
            <a:r>
              <a:rPr lang="ar-SA" dirty="0"/>
              <a:t>أي نمو، يتم </a:t>
            </a:r>
            <a:r>
              <a:rPr lang="ar-SA" dirty="0" smtClean="0"/>
              <a:t>ملاحظة </a:t>
            </a:r>
            <a:r>
              <a:rPr lang="ar-SA" dirty="0"/>
              <a:t>مقدار </a:t>
            </a:r>
            <a:r>
              <a:rPr lang="ar-SY" dirty="0" smtClean="0"/>
              <a:t>ا</a:t>
            </a:r>
            <a:r>
              <a:rPr lang="ar-SA" dirty="0" smtClean="0"/>
              <a:t>لتعكر</a:t>
            </a:r>
            <a:r>
              <a:rPr lang="ar-SY" dirty="0" smtClean="0"/>
              <a:t> </a:t>
            </a:r>
            <a:r>
              <a:rPr lang="ar-SA" dirty="0" smtClean="0"/>
              <a:t>بمقياس </a:t>
            </a:r>
            <a:r>
              <a:rPr lang="ar-SA" dirty="0"/>
              <a:t>العكر)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1063" y="666750"/>
            <a:ext cx="7381875" cy="552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ar-SY" dirty="0" smtClean="0"/>
              <a:t>المنتجات الصيدلانية العقيمة </a:t>
            </a:r>
            <a:r>
              <a:rPr lang="en-US" dirty="0" smtClean="0"/>
              <a:t>Sterile</a:t>
            </a:r>
            <a:r>
              <a:rPr lang="ar-SY" dirty="0" smtClean="0"/>
              <a:t> ( المستحضرات حقنية </a:t>
            </a:r>
            <a:r>
              <a:rPr lang="ar-SY" dirty="0" err="1" smtClean="0"/>
              <a:t>و</a:t>
            </a:r>
            <a:r>
              <a:rPr lang="ar-SY" dirty="0" smtClean="0"/>
              <a:t> العينية) يجب أن تكون </a:t>
            </a:r>
            <a:r>
              <a:rPr lang="ar-SY" u="sng" dirty="0" smtClean="0"/>
              <a:t>خالية تماماً </a:t>
            </a:r>
            <a:r>
              <a:rPr lang="ar-SY" dirty="0" smtClean="0"/>
              <a:t>من </a:t>
            </a:r>
            <a:r>
              <a:rPr lang="ar-SY" dirty="0" err="1" smtClean="0"/>
              <a:t>المتعضيات</a:t>
            </a:r>
            <a:r>
              <a:rPr lang="ar-SY" dirty="0" smtClean="0"/>
              <a:t> الدقيقة </a:t>
            </a:r>
            <a:r>
              <a:rPr lang="en-US" dirty="0" smtClean="0"/>
              <a:t>Microorganisms</a:t>
            </a:r>
            <a:endParaRPr lang="ar-SY" dirty="0" smtClean="0"/>
          </a:p>
          <a:p>
            <a:pPr algn="just"/>
            <a:r>
              <a:rPr lang="ar-SY" dirty="0" smtClean="0"/>
              <a:t>جميع المستحضرات الصيدلانية يجب أن تكون خالية من </a:t>
            </a:r>
            <a:r>
              <a:rPr lang="ar-SY" dirty="0" err="1" smtClean="0"/>
              <a:t>المتعضيات</a:t>
            </a:r>
            <a:r>
              <a:rPr lang="ar-SY" dirty="0" smtClean="0"/>
              <a:t> الممرضة </a:t>
            </a:r>
            <a:r>
              <a:rPr lang="en-US" dirty="0" smtClean="0"/>
              <a:t> Pathogenic Bacteria</a:t>
            </a:r>
            <a:endParaRPr lang="ar-SY" dirty="0" smtClean="0"/>
          </a:p>
          <a:p>
            <a:pPr algn="just"/>
            <a:r>
              <a:rPr lang="ar-SY" dirty="0" smtClean="0"/>
              <a:t>يجب ألا تتجاوز نسبة </a:t>
            </a:r>
            <a:r>
              <a:rPr lang="ar-SY" dirty="0" err="1" smtClean="0"/>
              <a:t>المتعضيات</a:t>
            </a:r>
            <a:r>
              <a:rPr lang="ar-SY" dirty="0" smtClean="0"/>
              <a:t> غير الممرضة الحدود الدستورية المفروضة في الأشكال الصيدلانية غير العقيمة.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52525" y="804863"/>
            <a:ext cx="6838950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b="1" dirty="0">
                <a:solidFill>
                  <a:srgbClr val="FF0000"/>
                </a:solidFill>
              </a:rPr>
              <a:t>فحص بعض </a:t>
            </a:r>
            <a:r>
              <a:rPr lang="ar-SA" b="1" dirty="0" smtClean="0">
                <a:solidFill>
                  <a:srgbClr val="FF0000"/>
                </a:solidFill>
              </a:rPr>
              <a:t>الأنواع </a:t>
            </a:r>
            <a:r>
              <a:rPr lang="ar-SA" b="1" dirty="0">
                <a:solidFill>
                  <a:srgbClr val="FF0000"/>
                </a:solidFill>
              </a:rPr>
              <a:t>الجرثومية الممرضة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ar-SA" dirty="0"/>
              <a:t>استخدام أوساط </a:t>
            </a:r>
            <a:r>
              <a:rPr lang="ar-SA" dirty="0" err="1"/>
              <a:t>زرعية</a:t>
            </a:r>
            <a:r>
              <a:rPr lang="ar-SA" dirty="0"/>
              <a:t> خاصة بكل نوع</a:t>
            </a:r>
          </a:p>
          <a:p>
            <a:r>
              <a:rPr lang="ar-SA" dirty="0" smtClean="0"/>
              <a:t>إجراء </a:t>
            </a:r>
            <a:r>
              <a:rPr lang="ar-SA" dirty="0"/>
              <a:t>عمليات التكثير في </a:t>
            </a:r>
            <a:r>
              <a:rPr lang="ar-SA" dirty="0" err="1"/>
              <a:t>اوساط</a:t>
            </a:r>
            <a:r>
              <a:rPr lang="ar-SA" dirty="0"/>
              <a:t> خاصة</a:t>
            </a:r>
          </a:p>
          <a:p>
            <a:r>
              <a:rPr lang="ar-SA" dirty="0" smtClean="0"/>
              <a:t> </a:t>
            </a:r>
            <a:r>
              <a:rPr lang="ar-SA" dirty="0"/>
              <a:t>وضع بعض المواد لمنع </a:t>
            </a:r>
            <a:r>
              <a:rPr lang="ar-SY" dirty="0" smtClean="0"/>
              <a:t>ن</a:t>
            </a:r>
            <a:r>
              <a:rPr lang="ar-SA" dirty="0" err="1" smtClean="0"/>
              <a:t>مو</a:t>
            </a:r>
            <a:r>
              <a:rPr lang="ar-SA" dirty="0" smtClean="0"/>
              <a:t> </a:t>
            </a:r>
            <a:r>
              <a:rPr lang="ar-SY" dirty="0" err="1" smtClean="0"/>
              <a:t>المتعضيات</a:t>
            </a:r>
            <a:r>
              <a:rPr lang="ar-SY" dirty="0" smtClean="0"/>
              <a:t> الناتجة عن </a:t>
            </a:r>
            <a:r>
              <a:rPr lang="ar-SY" dirty="0" err="1" smtClean="0"/>
              <a:t>التلوت</a:t>
            </a:r>
            <a:r>
              <a:rPr lang="ar-SY" dirty="0" smtClean="0"/>
              <a:t> من بيئة العمل</a:t>
            </a:r>
            <a:endParaRPr lang="ar-SA" dirty="0"/>
          </a:p>
          <a:p>
            <a:r>
              <a:rPr lang="ar-SA" dirty="0" smtClean="0"/>
              <a:t>يجري </a:t>
            </a:r>
            <a:r>
              <a:rPr lang="ar-SA" dirty="0"/>
              <a:t>تحضير الجراثيم على أوساط سائلة عادية </a:t>
            </a:r>
            <a:r>
              <a:rPr lang="ar-SA" dirty="0" smtClean="0"/>
              <a:t>مغذية</a:t>
            </a:r>
            <a:r>
              <a:rPr lang="ar-SY" dirty="0" smtClean="0"/>
              <a:t> </a:t>
            </a:r>
            <a:r>
              <a:rPr lang="en-US" dirty="0" smtClean="0"/>
              <a:t>Enrichment Liquid </a:t>
            </a:r>
            <a:r>
              <a:rPr lang="en-US" dirty="0"/>
              <a:t>Culture </a:t>
            </a:r>
            <a:r>
              <a:rPr lang="en-US" dirty="0" smtClean="0"/>
              <a:t>Medium</a:t>
            </a:r>
            <a:endParaRPr lang="en-US" dirty="0"/>
          </a:p>
          <a:p>
            <a:r>
              <a:rPr lang="ar-SA" dirty="0" smtClean="0"/>
              <a:t> </a:t>
            </a:r>
            <a:r>
              <a:rPr lang="ar-SA" dirty="0"/>
              <a:t>يجري الحقن بالواخز الحلقي على </a:t>
            </a:r>
            <a:r>
              <a:rPr lang="ar-SA" dirty="0" err="1"/>
              <a:t>اوساط</a:t>
            </a:r>
            <a:r>
              <a:rPr lang="ar-SA" dirty="0"/>
              <a:t> انتقائية صلبة</a:t>
            </a:r>
          </a:p>
          <a:p>
            <a:r>
              <a:rPr lang="ar-SA" dirty="0" smtClean="0"/>
              <a:t>إجراء </a:t>
            </a:r>
            <a:r>
              <a:rPr lang="ar-SA" dirty="0"/>
              <a:t>عمليات تطعيم أوساط مختلفة لزيادة التكاثر للجراثيم النوعية المراد</a:t>
            </a:r>
          </a:p>
          <a:p>
            <a:r>
              <a:rPr lang="ar-SA" dirty="0"/>
              <a:t>فحصها</a:t>
            </a:r>
          </a:p>
          <a:p>
            <a:r>
              <a:rPr lang="ar-SA" dirty="0" smtClean="0"/>
              <a:t>إضافة </a:t>
            </a:r>
            <a:r>
              <a:rPr lang="ar-SA" dirty="0" err="1"/>
              <a:t>الوقاءات</a:t>
            </a:r>
            <a:r>
              <a:rPr lang="ar-SA" dirty="0"/>
              <a:t> إلى </a:t>
            </a:r>
            <a:r>
              <a:rPr lang="ar-SA" dirty="0" smtClean="0"/>
              <a:t>الأوساط </a:t>
            </a:r>
            <a:r>
              <a:rPr lang="ar-SA" dirty="0" err="1" smtClean="0"/>
              <a:t>ل</a:t>
            </a:r>
            <a:r>
              <a:rPr lang="ar-SY" dirty="0" smtClean="0"/>
              <a:t>ضبط</a:t>
            </a:r>
            <a:r>
              <a:rPr lang="ar-SA" dirty="0" smtClean="0"/>
              <a:t> </a:t>
            </a:r>
            <a:r>
              <a:rPr lang="ar-SA" dirty="0"/>
              <a:t>الحموضة الناشئة من العمليات </a:t>
            </a:r>
            <a:r>
              <a:rPr lang="ar-SY" dirty="0" smtClean="0"/>
              <a:t>ا</a:t>
            </a:r>
            <a:r>
              <a:rPr lang="ar-SA" dirty="0" err="1" smtClean="0"/>
              <a:t>لاستقلابية</a:t>
            </a:r>
            <a:r>
              <a:rPr lang="ar-SY" dirty="0" smtClean="0"/>
              <a:t> </a:t>
            </a:r>
            <a:r>
              <a:rPr lang="ar-SA" dirty="0" err="1" smtClean="0"/>
              <a:t>للسكا</a:t>
            </a:r>
            <a:r>
              <a:rPr lang="ar-SY" dirty="0" smtClean="0"/>
              <a:t>ك</a:t>
            </a:r>
            <a:r>
              <a:rPr lang="ar-SA" dirty="0" smtClean="0"/>
              <a:t>ر </a:t>
            </a:r>
            <a:r>
              <a:rPr lang="ar-SA" dirty="0"/>
              <a:t>على نحو خاص التي تضاف إلى الأوساط</a:t>
            </a:r>
          </a:p>
          <a:p>
            <a:r>
              <a:rPr lang="ar-SA" dirty="0" smtClean="0"/>
              <a:t>إضافة </a:t>
            </a:r>
            <a:r>
              <a:rPr lang="ar-SA" dirty="0"/>
              <a:t>المشعرات المختلفة التي تتغير ألوانها في الوسط نتيجة </a:t>
            </a:r>
            <a:r>
              <a:rPr lang="ar-SA" dirty="0" smtClean="0"/>
              <a:t>تغير</a:t>
            </a:r>
            <a:r>
              <a:rPr lang="en-US" dirty="0" smtClean="0"/>
              <a:t>PH</a:t>
            </a:r>
            <a:endParaRPr lang="ar-SA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b="1" dirty="0" smtClean="0">
                <a:solidFill>
                  <a:srgbClr val="FF0000"/>
                </a:solidFill>
              </a:rPr>
              <a:t>الأنواع </a:t>
            </a:r>
            <a:r>
              <a:rPr lang="ar-SA" b="1" dirty="0">
                <a:solidFill>
                  <a:srgbClr val="FF0000"/>
                </a:solidFill>
              </a:rPr>
              <a:t>الجرثومية الممرضة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SA" u="sng" dirty="0" err="1" smtClean="0"/>
              <a:t>المعويات</a:t>
            </a:r>
            <a:r>
              <a:rPr lang="ar-SY" dirty="0" smtClean="0"/>
              <a:t> </a:t>
            </a:r>
            <a:r>
              <a:rPr lang="en-US" dirty="0" err="1" smtClean="0"/>
              <a:t>Entrobacteria</a:t>
            </a:r>
            <a:endParaRPr lang="ar-SA" dirty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Salmonella </a:t>
            </a:r>
            <a:r>
              <a:rPr lang="ar-SA" dirty="0" err="1"/>
              <a:t>السالمونيلات</a:t>
            </a:r>
            <a:endParaRPr lang="ar-SA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Escherichia Coli </a:t>
            </a:r>
            <a:r>
              <a:rPr lang="ar-SY" dirty="0" smtClean="0"/>
              <a:t> </a:t>
            </a:r>
            <a:r>
              <a:rPr lang="ar-SA" dirty="0" err="1" smtClean="0"/>
              <a:t>الإيشيريكيات</a:t>
            </a:r>
            <a:r>
              <a:rPr lang="ar-SA" dirty="0" smtClean="0"/>
              <a:t> </a:t>
            </a:r>
            <a:r>
              <a:rPr lang="ar-SA" dirty="0"/>
              <a:t>القولونية</a:t>
            </a:r>
          </a:p>
          <a:p>
            <a:r>
              <a:rPr lang="en-US" dirty="0"/>
              <a:t>Staphylococcus </a:t>
            </a:r>
            <a:r>
              <a:rPr lang="en-US" dirty="0" err="1" smtClean="0"/>
              <a:t>Aureus</a:t>
            </a:r>
            <a:r>
              <a:rPr lang="en-US" dirty="0" smtClean="0"/>
              <a:t> </a:t>
            </a:r>
            <a:r>
              <a:rPr lang="ar-SY" dirty="0" smtClean="0"/>
              <a:t> </a:t>
            </a:r>
            <a:r>
              <a:rPr lang="ar-SA" u="sng" dirty="0" smtClean="0"/>
              <a:t>المكورات </a:t>
            </a:r>
            <a:r>
              <a:rPr lang="ar-SA" u="sng" dirty="0"/>
              <a:t>العنقودية الذهبية</a:t>
            </a:r>
          </a:p>
          <a:p>
            <a:r>
              <a:rPr lang="en-US" dirty="0"/>
              <a:t>Pseudomonas </a:t>
            </a:r>
            <a:r>
              <a:rPr lang="en-US" dirty="0" err="1"/>
              <a:t>Aeruginosa</a:t>
            </a:r>
            <a:r>
              <a:rPr lang="en-US" dirty="0"/>
              <a:t> </a:t>
            </a:r>
            <a:r>
              <a:rPr lang="en-US" dirty="0" smtClean="0"/>
              <a:t> </a:t>
            </a:r>
            <a:r>
              <a:rPr lang="ar-SY" dirty="0" smtClean="0"/>
              <a:t> </a:t>
            </a:r>
            <a:r>
              <a:rPr lang="ar-SA" u="sng" dirty="0" smtClean="0"/>
              <a:t>عصيات </a:t>
            </a:r>
            <a:r>
              <a:rPr lang="ar-SA" u="sng" dirty="0" err="1"/>
              <a:t>القيح</a:t>
            </a:r>
            <a:r>
              <a:rPr lang="ar-SA" u="sng" dirty="0"/>
              <a:t> </a:t>
            </a:r>
            <a:r>
              <a:rPr lang="ar-SA" u="sng" dirty="0" err="1" smtClean="0"/>
              <a:t>الأز</a:t>
            </a:r>
            <a:r>
              <a:rPr lang="ar-SY" u="sng" dirty="0" smtClean="0"/>
              <a:t>ق</a:t>
            </a:r>
            <a:endParaRPr lang="ar-SA" u="sng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SA" b="1" dirty="0" err="1" smtClean="0">
                <a:solidFill>
                  <a:srgbClr val="FF0000"/>
                </a:solidFill>
              </a:rPr>
              <a:t>الإمعائيات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Enterobacteriaceae</a:t>
            </a:r>
            <a:r>
              <a:rPr lang="ar-SY" b="1" dirty="0" smtClean="0">
                <a:solidFill>
                  <a:srgbClr val="FF0000"/>
                </a:solidFill>
              </a:rPr>
              <a:t/>
            </a:r>
            <a:br>
              <a:rPr lang="ar-SY" b="1" dirty="0" smtClean="0">
                <a:solidFill>
                  <a:srgbClr val="FF0000"/>
                </a:solidFill>
              </a:rPr>
            </a:b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ar-SA" dirty="0"/>
              <a:t>التكثير على وسط المرق </a:t>
            </a:r>
            <a:r>
              <a:rPr lang="ar-SA" dirty="0" smtClean="0"/>
              <a:t>المغذي</a:t>
            </a:r>
            <a:r>
              <a:rPr lang="ar-SY" dirty="0" smtClean="0"/>
              <a:t> </a:t>
            </a:r>
            <a:r>
              <a:rPr lang="en-US" dirty="0" err="1" smtClean="0"/>
              <a:t>Borth</a:t>
            </a:r>
            <a:r>
              <a:rPr lang="en-US" dirty="0" smtClean="0"/>
              <a:t> Medium</a:t>
            </a:r>
            <a:endParaRPr lang="ar-SA" dirty="0"/>
          </a:p>
          <a:p>
            <a:pPr algn="just"/>
            <a:r>
              <a:rPr lang="en-US" dirty="0" smtClean="0"/>
              <a:t> </a:t>
            </a:r>
            <a:r>
              <a:rPr lang="ar-SA" dirty="0"/>
              <a:t>النقل إلى مستنبت انتقائي يحوي </a:t>
            </a:r>
            <a:r>
              <a:rPr lang="ar-SA" dirty="0" smtClean="0"/>
              <a:t>مثلاً </a:t>
            </a:r>
            <a:r>
              <a:rPr lang="ar-SA" dirty="0" err="1"/>
              <a:t>آغار</a:t>
            </a:r>
            <a:r>
              <a:rPr lang="ar-SA" dirty="0"/>
              <a:t>، </a:t>
            </a:r>
            <a:r>
              <a:rPr lang="ar-SA" dirty="0" smtClean="0"/>
              <a:t>غلو</a:t>
            </a:r>
            <a:r>
              <a:rPr lang="ar-SY" dirty="0"/>
              <a:t>ك</a:t>
            </a:r>
            <a:r>
              <a:rPr lang="ar-SA" dirty="0" err="1" smtClean="0"/>
              <a:t>وز</a:t>
            </a:r>
            <a:r>
              <a:rPr lang="ar-SA" dirty="0"/>
              <a:t>، </a:t>
            </a:r>
            <a:r>
              <a:rPr lang="ar-SA" dirty="0" smtClean="0"/>
              <a:t>لا</a:t>
            </a:r>
            <a:r>
              <a:rPr lang="ar-SY" dirty="0" smtClean="0"/>
              <a:t>ك</a:t>
            </a:r>
            <a:r>
              <a:rPr lang="ar-SA" dirty="0" err="1" smtClean="0"/>
              <a:t>توز</a:t>
            </a:r>
            <a:r>
              <a:rPr lang="ar-SY" dirty="0" smtClean="0"/>
              <a:t>، صبغة الأخضر </a:t>
            </a:r>
            <a:r>
              <a:rPr lang="ar-SY" dirty="0" err="1" smtClean="0"/>
              <a:t>اللماعة</a:t>
            </a:r>
            <a:r>
              <a:rPr lang="ar-SY" dirty="0" smtClean="0"/>
              <a:t>، أملاح الصفراء، البنفسجية المبلورة</a:t>
            </a:r>
            <a:r>
              <a:rPr lang="ar-SA" dirty="0" smtClean="0"/>
              <a:t> التي يفيد وجودها في تثبيط نمو </a:t>
            </a:r>
            <a:r>
              <a:rPr lang="ar-SA" dirty="0"/>
              <a:t>الجراثيم </a:t>
            </a:r>
            <a:r>
              <a:rPr lang="ar-SA" dirty="0" smtClean="0"/>
              <a:t>الإيجابية </a:t>
            </a:r>
            <a:r>
              <a:rPr lang="ar-SA" dirty="0"/>
              <a:t>الغرام المرافقة</a:t>
            </a:r>
          </a:p>
          <a:p>
            <a:pPr algn="just"/>
            <a:r>
              <a:rPr lang="ar-SA" dirty="0" smtClean="0"/>
              <a:t>أو </a:t>
            </a:r>
            <a:r>
              <a:rPr lang="ar-SA" dirty="0"/>
              <a:t>النقل إلى مستنبتات انتقائية سائلة </a:t>
            </a:r>
            <a:r>
              <a:rPr lang="ar-SA" dirty="0" err="1" smtClean="0"/>
              <a:t>ل</a:t>
            </a:r>
            <a:r>
              <a:rPr lang="ar-SY" dirty="0" smtClean="0"/>
              <a:t>تكثير</a:t>
            </a:r>
            <a:r>
              <a:rPr lang="ar-SA" dirty="0" smtClean="0"/>
              <a:t> </a:t>
            </a:r>
            <a:r>
              <a:rPr lang="ar-SA" dirty="0"/>
              <a:t>الجراثيم، وهي عبارة عن </a:t>
            </a:r>
            <a:r>
              <a:rPr lang="ar-SA" dirty="0" smtClean="0"/>
              <a:t>سائل</a:t>
            </a:r>
            <a:r>
              <a:rPr lang="ar-SY" dirty="0" smtClean="0"/>
              <a:t> مضبوط الـ </a:t>
            </a:r>
            <a:r>
              <a:rPr lang="en-US" dirty="0" smtClean="0"/>
              <a:t>(</a:t>
            </a:r>
            <a:r>
              <a:rPr lang="en-US" dirty="0"/>
              <a:t>pH) </a:t>
            </a:r>
            <a:r>
              <a:rPr lang="ar-SA" dirty="0" smtClean="0"/>
              <a:t>من الغلو</a:t>
            </a:r>
            <a:r>
              <a:rPr lang="ar-SY" dirty="0" smtClean="0"/>
              <a:t>ك</a:t>
            </a:r>
            <a:r>
              <a:rPr lang="ar-SA" dirty="0" err="1" smtClean="0"/>
              <a:t>وز</a:t>
            </a:r>
            <a:r>
              <a:rPr lang="ar-SA" dirty="0"/>
              <a:t>. يفيد وجود </a:t>
            </a:r>
            <a:r>
              <a:rPr lang="ar-SA" dirty="0" err="1" smtClean="0"/>
              <a:t>ال</a:t>
            </a:r>
            <a:r>
              <a:rPr lang="ar-SY" dirty="0" smtClean="0"/>
              <a:t>وقاء</a:t>
            </a:r>
            <a:r>
              <a:rPr lang="ar-SA" dirty="0" smtClean="0"/>
              <a:t> </a:t>
            </a:r>
            <a:r>
              <a:rPr lang="ar-SA" dirty="0"/>
              <a:t>في تجنب انخفاض </a:t>
            </a:r>
            <a:r>
              <a:rPr lang="ar-SA" dirty="0" err="1" smtClean="0"/>
              <a:t>الباهاء</a:t>
            </a:r>
            <a:r>
              <a:rPr lang="ar-SY" dirty="0" smtClean="0"/>
              <a:t> </a:t>
            </a:r>
            <a:r>
              <a:rPr lang="ar-SA" dirty="0" smtClean="0"/>
              <a:t>الناتج </a:t>
            </a:r>
            <a:r>
              <a:rPr lang="ar-SA" dirty="0"/>
              <a:t>عن </a:t>
            </a:r>
            <a:r>
              <a:rPr lang="ar-SA" dirty="0" err="1"/>
              <a:t>استقلاب</a:t>
            </a:r>
            <a:r>
              <a:rPr lang="ar-SA" dirty="0"/>
              <a:t> </a:t>
            </a:r>
            <a:r>
              <a:rPr lang="ar-SA" dirty="0" smtClean="0"/>
              <a:t>الغلو</a:t>
            </a:r>
            <a:r>
              <a:rPr lang="ar-SY" dirty="0" smtClean="0"/>
              <a:t>ك</a:t>
            </a:r>
            <a:r>
              <a:rPr lang="ar-SA" dirty="0" err="1" smtClean="0"/>
              <a:t>وز</a:t>
            </a:r>
            <a:endParaRPr lang="ar-SA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b="1" dirty="0" err="1" smtClean="0">
                <a:solidFill>
                  <a:srgbClr val="FF0000"/>
                </a:solidFill>
              </a:rPr>
              <a:t>الإيشيريكيات</a:t>
            </a:r>
            <a:r>
              <a:rPr lang="ar-SA" b="1" dirty="0" smtClean="0">
                <a:solidFill>
                  <a:srgbClr val="FF0000"/>
                </a:solidFill>
              </a:rPr>
              <a:t> القولونية</a:t>
            </a:r>
            <a:r>
              <a:rPr lang="ar-SY" b="1" dirty="0" smtClean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Escherichia Coli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ar-SA" dirty="0"/>
              <a:t>تكثير على مستنبت </a:t>
            </a:r>
            <a:r>
              <a:rPr lang="ar-SA" dirty="0" smtClean="0"/>
              <a:t>لا</a:t>
            </a:r>
            <a:r>
              <a:rPr lang="ar-SY" dirty="0" smtClean="0"/>
              <a:t>ك</a:t>
            </a:r>
            <a:r>
              <a:rPr lang="ar-SA" dirty="0" err="1" smtClean="0"/>
              <a:t>توز</a:t>
            </a:r>
            <a:r>
              <a:rPr lang="ar-SA" dirty="0" smtClean="0"/>
              <a:t> </a:t>
            </a:r>
            <a:r>
              <a:rPr lang="ar-SA" dirty="0"/>
              <a:t>مع مرق اللحم</a:t>
            </a:r>
          </a:p>
          <a:p>
            <a:r>
              <a:rPr lang="ar-SA" dirty="0" smtClean="0"/>
              <a:t>تكثير </a:t>
            </a:r>
            <a:r>
              <a:rPr lang="ar-SA" dirty="0"/>
              <a:t>إضافي على وسط سائل (</a:t>
            </a:r>
            <a:r>
              <a:rPr lang="ar-SA" dirty="0" smtClean="0"/>
              <a:t>ما</a:t>
            </a:r>
            <a:r>
              <a:rPr lang="ar-SY" dirty="0" smtClean="0"/>
              <a:t>ك</a:t>
            </a:r>
            <a:r>
              <a:rPr lang="ar-SA" dirty="0" smtClean="0"/>
              <a:t>ونكي </a:t>
            </a:r>
            <a:r>
              <a:rPr lang="ar-SA" dirty="0"/>
              <a:t>مع مرق اللحم)</a:t>
            </a:r>
          </a:p>
          <a:p>
            <a:r>
              <a:rPr lang="ar-SA" dirty="0"/>
              <a:t>• زرع على مستنبت </a:t>
            </a:r>
            <a:r>
              <a:rPr lang="ar-SA" dirty="0" smtClean="0"/>
              <a:t>ما</a:t>
            </a:r>
            <a:r>
              <a:rPr lang="ar-SY" dirty="0" smtClean="0"/>
              <a:t>ك</a:t>
            </a:r>
            <a:r>
              <a:rPr lang="ar-SA" dirty="0" smtClean="0"/>
              <a:t>ونكي</a:t>
            </a:r>
            <a:r>
              <a:rPr lang="ar-SY" dirty="0" smtClean="0"/>
              <a:t> </a:t>
            </a:r>
            <a:endParaRPr lang="ar-SA" dirty="0"/>
          </a:p>
          <a:p>
            <a:r>
              <a:rPr lang="ar-SY" dirty="0" smtClean="0"/>
              <a:t>ظ</a:t>
            </a:r>
            <a:r>
              <a:rPr lang="ar-SA" dirty="0" err="1" smtClean="0"/>
              <a:t>هور</a:t>
            </a:r>
            <a:r>
              <a:rPr lang="ar-SA" dirty="0" smtClean="0"/>
              <a:t> </a:t>
            </a:r>
            <a:r>
              <a:rPr lang="ar-SA" dirty="0"/>
              <a:t>مستعمرات حمراء قرمزية غير </a:t>
            </a:r>
            <a:r>
              <a:rPr lang="ar-SA" dirty="0" smtClean="0"/>
              <a:t>مخاطية</a:t>
            </a:r>
            <a:r>
              <a:rPr lang="ar-SY" dirty="0" smtClean="0"/>
              <a:t> </a:t>
            </a:r>
            <a:r>
              <a:rPr lang="ar-SA" dirty="0" smtClean="0"/>
              <a:t>أو </a:t>
            </a:r>
            <a:r>
              <a:rPr lang="ar-SA" dirty="0"/>
              <a:t>تلون زهري هو دليل إيجابي</a:t>
            </a:r>
          </a:p>
          <a:p>
            <a:r>
              <a:rPr lang="ar-SA" dirty="0" smtClean="0"/>
              <a:t>يحدث </a:t>
            </a:r>
            <a:r>
              <a:rPr lang="ar-SA" dirty="0"/>
              <a:t>التلون من جراء </a:t>
            </a:r>
            <a:r>
              <a:rPr lang="ar-SA" dirty="0" err="1"/>
              <a:t>الاستقلاب</a:t>
            </a:r>
            <a:r>
              <a:rPr lang="ar-SA" dirty="0"/>
              <a:t> </a:t>
            </a:r>
            <a:r>
              <a:rPr lang="ar-SA" dirty="0" err="1"/>
              <a:t>الخمائري</a:t>
            </a:r>
            <a:r>
              <a:rPr lang="ar-SA" dirty="0"/>
              <a:t> لسكر </a:t>
            </a:r>
            <a:r>
              <a:rPr lang="ar-SA" dirty="0" err="1" smtClean="0"/>
              <a:t>اللا</a:t>
            </a:r>
            <a:r>
              <a:rPr lang="ar-SY" dirty="0" smtClean="0"/>
              <a:t>ك</a:t>
            </a:r>
            <a:r>
              <a:rPr lang="ar-SA" dirty="0" err="1" smtClean="0"/>
              <a:t>توز</a:t>
            </a:r>
            <a:r>
              <a:rPr lang="ar-SA" dirty="0" smtClean="0"/>
              <a:t> </a:t>
            </a:r>
            <a:r>
              <a:rPr lang="ar-SA" dirty="0"/>
              <a:t>متحولاً إلى</a:t>
            </a:r>
          </a:p>
          <a:p>
            <a:r>
              <a:rPr lang="ar-SA" dirty="0"/>
              <a:t>حمض وهذا يؤدي إلى تحول في قيمة </a:t>
            </a:r>
            <a:r>
              <a:rPr lang="ar-SA" dirty="0" err="1"/>
              <a:t>الباهاء</a:t>
            </a:r>
            <a:r>
              <a:rPr lang="ar-SA" dirty="0"/>
              <a:t>، مما يؤدي لانقلاب لون</a:t>
            </a:r>
          </a:p>
          <a:p>
            <a:r>
              <a:rPr lang="ar-SA" dirty="0" smtClean="0"/>
              <a:t>الم</a:t>
            </a:r>
            <a:r>
              <a:rPr lang="ar-SY" dirty="0" smtClean="0"/>
              <a:t>شعر</a:t>
            </a:r>
            <a:r>
              <a:rPr lang="ar-SA" dirty="0" smtClean="0"/>
              <a:t> </a:t>
            </a:r>
            <a:r>
              <a:rPr lang="ar-SA" dirty="0"/>
              <a:t>من الأحمر المعتدل إلى الأحمر</a:t>
            </a:r>
          </a:p>
          <a:p>
            <a:r>
              <a:rPr lang="ar-SA" dirty="0" smtClean="0"/>
              <a:t>هناك </a:t>
            </a:r>
            <a:r>
              <a:rPr lang="ar-SA" dirty="0"/>
              <a:t>مستنبتات معروفة في دساتير </a:t>
            </a:r>
            <a:r>
              <a:rPr lang="ar-SA" dirty="0" smtClean="0"/>
              <a:t>الأدوية </a:t>
            </a:r>
            <a:r>
              <a:rPr lang="ar-SA" dirty="0"/>
              <a:t>مثل </a:t>
            </a:r>
            <a:r>
              <a:rPr lang="ar-SA" dirty="0" smtClean="0"/>
              <a:t>مستنبت</a:t>
            </a:r>
            <a:r>
              <a:rPr lang="ar-SY" dirty="0" smtClean="0"/>
              <a:t> </a:t>
            </a:r>
            <a:r>
              <a:rPr lang="en-US" dirty="0" smtClean="0"/>
              <a:t>EMB Agar</a:t>
            </a:r>
            <a:endParaRPr lang="ar-SA" dirty="0"/>
          </a:p>
          <a:p>
            <a:r>
              <a:rPr lang="ar-SA" dirty="0" smtClean="0"/>
              <a:t>ومستنبت</a:t>
            </a:r>
            <a:r>
              <a:rPr lang="en-US" dirty="0" smtClean="0"/>
              <a:t> </a:t>
            </a:r>
            <a:r>
              <a:rPr lang="en-US" dirty="0" err="1" smtClean="0"/>
              <a:t>Tergitol</a:t>
            </a:r>
            <a:r>
              <a:rPr lang="en-US" dirty="0" smtClean="0"/>
              <a:t> Agar </a:t>
            </a:r>
            <a:endParaRPr lang="ar-SA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7725" y="647700"/>
            <a:ext cx="744855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3425" y="657225"/>
            <a:ext cx="7677150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b="1" dirty="0">
                <a:solidFill>
                  <a:srgbClr val="FF0000"/>
                </a:solidFill>
              </a:rPr>
              <a:t>نفي وجود أنواع </a:t>
            </a:r>
            <a:r>
              <a:rPr lang="ar-SA" b="1" dirty="0" err="1" smtClean="0">
                <a:solidFill>
                  <a:srgbClr val="FF0000"/>
                </a:solidFill>
              </a:rPr>
              <a:t>الس</a:t>
            </a:r>
            <a:r>
              <a:rPr lang="ar-SY" b="1" dirty="0" smtClean="0">
                <a:solidFill>
                  <a:srgbClr val="FF0000"/>
                </a:solidFill>
              </a:rPr>
              <a:t>ا</a:t>
            </a:r>
            <a:r>
              <a:rPr lang="ar-SA" b="1" dirty="0" err="1" smtClean="0">
                <a:solidFill>
                  <a:srgbClr val="FF0000"/>
                </a:solidFill>
              </a:rPr>
              <a:t>لمونيل</a:t>
            </a:r>
            <a:r>
              <a:rPr lang="ar-SY" b="1" dirty="0" smtClean="0">
                <a:solidFill>
                  <a:srgbClr val="FF0000"/>
                </a:solidFill>
              </a:rPr>
              <a:t>ا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ar-SA" dirty="0" err="1"/>
              <a:t>إغناء</a:t>
            </a:r>
            <a:r>
              <a:rPr lang="ar-SA" dirty="0"/>
              <a:t> في مستنبت سائل </a:t>
            </a:r>
            <a:r>
              <a:rPr lang="ar-SA" dirty="0" err="1" smtClean="0"/>
              <a:t>م</a:t>
            </a:r>
            <a:r>
              <a:rPr lang="ar-SY" dirty="0" err="1" smtClean="0"/>
              <a:t>ضبوط</a:t>
            </a:r>
            <a:r>
              <a:rPr lang="ar-SY" dirty="0" smtClean="0"/>
              <a:t> الـ </a:t>
            </a:r>
            <a:r>
              <a:rPr lang="en-US" dirty="0" smtClean="0"/>
              <a:t>PH</a:t>
            </a:r>
            <a:r>
              <a:rPr lang="ar-SA" dirty="0" smtClean="0"/>
              <a:t> </a:t>
            </a:r>
            <a:r>
              <a:rPr lang="ar-SA" dirty="0"/>
              <a:t>من: </a:t>
            </a:r>
            <a:r>
              <a:rPr lang="ar-SA" dirty="0" smtClean="0"/>
              <a:t>الغلو</a:t>
            </a:r>
            <a:r>
              <a:rPr lang="ar-SY" dirty="0"/>
              <a:t>ك</a:t>
            </a:r>
            <a:r>
              <a:rPr lang="ar-SA" dirty="0" err="1" smtClean="0"/>
              <a:t>وز</a:t>
            </a:r>
            <a:r>
              <a:rPr lang="ar-SA" dirty="0" smtClean="0"/>
              <a:t> </a:t>
            </a:r>
            <a:r>
              <a:rPr lang="ar-SA" dirty="0"/>
              <a:t>أو من </a:t>
            </a:r>
            <a:r>
              <a:rPr lang="ar-SA" dirty="0" err="1" smtClean="0"/>
              <a:t>اللا</a:t>
            </a:r>
            <a:r>
              <a:rPr lang="ar-SY" dirty="0" smtClean="0"/>
              <a:t>ك</a:t>
            </a:r>
            <a:r>
              <a:rPr lang="ar-SA" dirty="0" err="1" smtClean="0"/>
              <a:t>توز</a:t>
            </a:r>
            <a:r>
              <a:rPr lang="ar-SA" dirty="0" smtClean="0"/>
              <a:t> </a:t>
            </a:r>
            <a:r>
              <a:rPr lang="ar-SA" dirty="0"/>
              <a:t>مع مرق </a:t>
            </a:r>
            <a:r>
              <a:rPr lang="ar-SA" dirty="0" smtClean="0"/>
              <a:t>اللحم</a:t>
            </a:r>
            <a:r>
              <a:rPr lang="ar-SY" dirty="0" smtClean="0"/>
              <a:t> </a:t>
            </a:r>
          </a:p>
          <a:p>
            <a:r>
              <a:rPr lang="ar-SA" dirty="0" smtClean="0"/>
              <a:t>يضاف </a:t>
            </a:r>
            <a:r>
              <a:rPr lang="ar-SA" dirty="0"/>
              <a:t>إلى </a:t>
            </a:r>
            <a:r>
              <a:rPr lang="ar-SA" dirty="0" smtClean="0"/>
              <a:t>وسط</a:t>
            </a:r>
            <a:r>
              <a:rPr lang="ar-SY" dirty="0" smtClean="0"/>
              <a:t> </a:t>
            </a:r>
            <a:r>
              <a:rPr lang="en-US" dirty="0" smtClean="0"/>
              <a:t> Fluid </a:t>
            </a:r>
            <a:r>
              <a:rPr lang="en-US" dirty="0" err="1" smtClean="0"/>
              <a:t>Selenite</a:t>
            </a:r>
            <a:r>
              <a:rPr lang="ar-SA" dirty="0" smtClean="0"/>
              <a:t> </a:t>
            </a:r>
            <a:r>
              <a:rPr lang="ar-SY" dirty="0" smtClean="0"/>
              <a:t>مع اللاكتوز</a:t>
            </a:r>
            <a:r>
              <a:rPr lang="ar-SA" dirty="0" smtClean="0"/>
              <a:t>ومستنبت</a:t>
            </a:r>
            <a:r>
              <a:rPr lang="ar-SY" dirty="0" smtClean="0"/>
              <a:t> </a:t>
            </a:r>
            <a:r>
              <a:rPr lang="en-US" dirty="0" smtClean="0"/>
              <a:t> </a:t>
            </a:r>
            <a:r>
              <a:rPr lang="en-US" dirty="0" err="1" smtClean="0"/>
              <a:t>Tetrathionate</a:t>
            </a:r>
            <a:r>
              <a:rPr lang="ar-SY" dirty="0" smtClean="0"/>
              <a:t> </a:t>
            </a:r>
            <a:r>
              <a:rPr lang="ar-SA" dirty="0" smtClean="0"/>
              <a:t>سائل مع</a:t>
            </a:r>
            <a:r>
              <a:rPr lang="ar-SY" dirty="0" smtClean="0"/>
              <a:t> </a:t>
            </a:r>
            <a:r>
              <a:rPr lang="en-US" dirty="0" smtClean="0"/>
              <a:t>Brilliant </a:t>
            </a:r>
            <a:r>
              <a:rPr lang="en-US" dirty="0"/>
              <a:t>Green </a:t>
            </a:r>
            <a:r>
              <a:rPr lang="ar-SA" dirty="0" smtClean="0"/>
              <a:t>و</a:t>
            </a:r>
            <a:r>
              <a:rPr lang="ar-SY" dirty="0" smtClean="0"/>
              <a:t> </a:t>
            </a:r>
            <a:r>
              <a:rPr lang="en-US" dirty="0" smtClean="0"/>
              <a:t>Bile Salts</a:t>
            </a:r>
            <a:r>
              <a:rPr lang="ar-SY" dirty="0" smtClean="0"/>
              <a:t> </a:t>
            </a:r>
          </a:p>
          <a:p>
            <a:r>
              <a:rPr lang="ar-SY" dirty="0" smtClean="0"/>
              <a:t>تؤخذ </a:t>
            </a:r>
            <a:r>
              <a:rPr lang="ar-SY" dirty="0" err="1" smtClean="0"/>
              <a:t>خزعة</a:t>
            </a:r>
            <a:r>
              <a:rPr lang="ar-SY" dirty="0" smtClean="0"/>
              <a:t> </a:t>
            </a:r>
            <a:r>
              <a:rPr lang="ar-SA" dirty="0" smtClean="0"/>
              <a:t>وتفرش </a:t>
            </a:r>
            <a:r>
              <a:rPr lang="ar-SA" dirty="0"/>
              <a:t>على السطح (زراعة سطحية)، أو تحقن </a:t>
            </a:r>
            <a:r>
              <a:rPr lang="ar-SA" dirty="0" smtClean="0"/>
              <a:t>ضمن </a:t>
            </a:r>
            <a:r>
              <a:rPr lang="ar-SA" dirty="0"/>
              <a:t>مستنبت: </a:t>
            </a:r>
            <a:r>
              <a:rPr lang="ar-SA" dirty="0" err="1"/>
              <a:t>آغار</a:t>
            </a:r>
            <a:r>
              <a:rPr lang="ar-SA" dirty="0"/>
              <a:t>، </a:t>
            </a:r>
            <a:r>
              <a:rPr lang="ar-SA" dirty="0" err="1"/>
              <a:t>سيترات</a:t>
            </a:r>
            <a:r>
              <a:rPr lang="ar-SA" dirty="0"/>
              <a:t>، </a:t>
            </a:r>
            <a:r>
              <a:rPr lang="ar-SA" dirty="0" err="1" smtClean="0"/>
              <a:t>ديزو</a:t>
            </a:r>
            <a:r>
              <a:rPr lang="ar-SY" dirty="0" smtClean="0"/>
              <a:t>ك</a:t>
            </a:r>
            <a:r>
              <a:rPr lang="ar-SA" dirty="0" err="1" smtClean="0"/>
              <a:t>سي</a:t>
            </a:r>
            <a:r>
              <a:rPr lang="ar-SA" dirty="0" smtClean="0"/>
              <a:t> </a:t>
            </a:r>
            <a:r>
              <a:rPr lang="ar-SY" dirty="0" smtClean="0"/>
              <a:t>ك</a:t>
            </a:r>
            <a:r>
              <a:rPr lang="ar-SA" dirty="0" err="1" smtClean="0"/>
              <a:t>ولات</a:t>
            </a:r>
            <a:r>
              <a:rPr lang="en-US" dirty="0" smtClean="0"/>
              <a:t> </a:t>
            </a:r>
            <a:r>
              <a:rPr lang="ar-SY" dirty="0" smtClean="0"/>
              <a:t>مع </a:t>
            </a:r>
            <a:r>
              <a:rPr lang="ar-SA" dirty="0" smtClean="0"/>
              <a:t>مستنبت: </a:t>
            </a:r>
            <a:r>
              <a:rPr lang="ar-SA" dirty="0" err="1" smtClean="0"/>
              <a:t>آغار</a:t>
            </a:r>
            <a:r>
              <a:rPr lang="ar-SA" dirty="0" smtClean="0"/>
              <a:t>، </a:t>
            </a:r>
            <a:r>
              <a:rPr lang="ar-SA" dirty="0" err="1" smtClean="0"/>
              <a:t>سكروز</a:t>
            </a:r>
            <a:r>
              <a:rPr lang="ar-SA" dirty="0" smtClean="0"/>
              <a:t>، لا</a:t>
            </a:r>
            <a:r>
              <a:rPr lang="ar-SY" dirty="0" err="1" smtClean="0"/>
              <a:t>كت</a:t>
            </a:r>
            <a:r>
              <a:rPr lang="ar-SA" dirty="0" err="1" smtClean="0"/>
              <a:t>وز</a:t>
            </a:r>
            <a:r>
              <a:rPr lang="ar-SY" dirty="0" smtClean="0"/>
              <a:t> </a:t>
            </a:r>
            <a:r>
              <a:rPr lang="en-US" dirty="0" smtClean="0"/>
              <a:t>phenol </a:t>
            </a:r>
            <a:r>
              <a:rPr lang="en-US" dirty="0"/>
              <a:t>Red ، </a:t>
            </a:r>
            <a:r>
              <a:rPr lang="ar-SA" dirty="0" smtClean="0"/>
              <a:t>الأخضر </a:t>
            </a:r>
            <a:r>
              <a:rPr lang="ar-SA" dirty="0" err="1" smtClean="0"/>
              <a:t>اللماع</a:t>
            </a:r>
            <a:r>
              <a:rPr lang="ar-SA" dirty="0" smtClean="0"/>
              <a:t> </a:t>
            </a:r>
            <a:endParaRPr lang="ar-SA" dirty="0"/>
          </a:p>
          <a:p>
            <a:r>
              <a:rPr lang="ar-SA" dirty="0" smtClean="0"/>
              <a:t>عندما </a:t>
            </a:r>
            <a:r>
              <a:rPr lang="ar-SA" dirty="0"/>
              <a:t>لا </a:t>
            </a:r>
            <a:r>
              <a:rPr lang="ar-SA" dirty="0" err="1" smtClean="0"/>
              <a:t>يتأ</a:t>
            </a:r>
            <a:r>
              <a:rPr lang="ar-SY" dirty="0"/>
              <a:t>ك</a:t>
            </a:r>
            <a:r>
              <a:rPr lang="ar-SA" dirty="0" smtClean="0"/>
              <a:t>د </a:t>
            </a:r>
            <a:r>
              <a:rPr lang="ar-SA" dirty="0"/>
              <a:t>بالزرع من وجود أنواع </a:t>
            </a:r>
            <a:r>
              <a:rPr lang="ar-SA" dirty="0" err="1" smtClean="0"/>
              <a:t>الس</a:t>
            </a:r>
            <a:r>
              <a:rPr lang="ar-SY" dirty="0" smtClean="0"/>
              <a:t>ا</a:t>
            </a:r>
            <a:r>
              <a:rPr lang="ar-SA" dirty="0" err="1" smtClean="0"/>
              <a:t>لمونيل</a:t>
            </a:r>
            <a:r>
              <a:rPr lang="ar-SY" dirty="0" smtClean="0"/>
              <a:t>ا</a:t>
            </a:r>
            <a:r>
              <a:rPr lang="ar-SA" dirty="0" smtClean="0"/>
              <a:t>، </a:t>
            </a:r>
            <a:r>
              <a:rPr lang="ar-SA" dirty="0"/>
              <a:t>فإن ذلك لا ينفي </a:t>
            </a:r>
            <a:r>
              <a:rPr lang="ar-SA" dirty="0" smtClean="0"/>
              <a:t>وجودها</a:t>
            </a:r>
            <a:r>
              <a:rPr lang="ar-SY" dirty="0" smtClean="0"/>
              <a:t> </a:t>
            </a:r>
            <a:r>
              <a:rPr lang="ar-SA" dirty="0" smtClean="0"/>
              <a:t>قطعاً</a:t>
            </a:r>
            <a:r>
              <a:rPr lang="ar-SA" dirty="0"/>
              <a:t>، بل يُلجأ عادة إلى طرائق حيوية مصلية</a:t>
            </a:r>
          </a:p>
          <a:p>
            <a:r>
              <a:rPr lang="ar-SA" dirty="0" smtClean="0"/>
              <a:t>يفحص </a:t>
            </a:r>
            <a:r>
              <a:rPr lang="ar-SA" dirty="0"/>
              <a:t>وجود أنواع </a:t>
            </a:r>
            <a:r>
              <a:rPr lang="ar-SA" dirty="0" err="1"/>
              <a:t>السلمونيلة</a:t>
            </a:r>
            <a:r>
              <a:rPr lang="ar-SA" dirty="0"/>
              <a:t> عادة عند استخدام مواد مساعدة من </a:t>
            </a:r>
            <a:r>
              <a:rPr lang="ar-SA" dirty="0" smtClean="0"/>
              <a:t>أصل</a:t>
            </a:r>
            <a:r>
              <a:rPr lang="ar-SY" dirty="0" smtClean="0"/>
              <a:t> </a:t>
            </a:r>
            <a:r>
              <a:rPr lang="ar-SA" dirty="0" smtClean="0"/>
              <a:t>حيواني</a:t>
            </a:r>
            <a:endParaRPr lang="ar-SA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SA" b="1" dirty="0">
                <a:solidFill>
                  <a:srgbClr val="FF0000"/>
                </a:solidFill>
              </a:rPr>
              <a:t>العنقوديات الذهبية</a:t>
            </a:r>
            <a:br>
              <a:rPr lang="ar-SA" b="1" dirty="0">
                <a:solidFill>
                  <a:srgbClr val="FF0000"/>
                </a:solidFill>
              </a:rPr>
            </a:br>
            <a:r>
              <a:rPr lang="en-US" b="1" dirty="0">
                <a:solidFill>
                  <a:srgbClr val="FF0000"/>
                </a:solidFill>
              </a:rPr>
              <a:t>Staphylococcus </a:t>
            </a:r>
            <a:r>
              <a:rPr lang="en-US" b="1" dirty="0" err="1">
                <a:solidFill>
                  <a:srgbClr val="FF0000"/>
                </a:solidFill>
              </a:rPr>
              <a:t>Aureus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ar-SA" dirty="0"/>
              <a:t>المستحضرات المطبقة موضعياً</a:t>
            </a:r>
          </a:p>
          <a:p>
            <a:pPr algn="just"/>
            <a:r>
              <a:rPr lang="ar-SA" dirty="0" smtClean="0"/>
              <a:t>تكثير </a:t>
            </a:r>
            <a:r>
              <a:rPr lang="ar-SA" dirty="0"/>
              <a:t>على مستنبت </a:t>
            </a:r>
            <a:r>
              <a:rPr lang="ar-SA" dirty="0" err="1"/>
              <a:t>تريبتون</a:t>
            </a:r>
            <a:r>
              <a:rPr lang="ar-SA" dirty="0"/>
              <a:t> </a:t>
            </a:r>
            <a:r>
              <a:rPr lang="ar-SA" dirty="0" err="1"/>
              <a:t>صويا</a:t>
            </a:r>
            <a:r>
              <a:rPr lang="ar-SA" dirty="0"/>
              <a:t> سائل</a:t>
            </a:r>
          </a:p>
          <a:p>
            <a:pPr algn="just"/>
            <a:r>
              <a:rPr lang="ar-SA" dirty="0" smtClean="0"/>
              <a:t>زرع </a:t>
            </a:r>
            <a:r>
              <a:rPr lang="ar-SA" dirty="0"/>
              <a:t>على مستنبت </a:t>
            </a:r>
            <a:r>
              <a:rPr lang="ar-SA" dirty="0" err="1"/>
              <a:t>آغار</a:t>
            </a:r>
            <a:r>
              <a:rPr lang="ar-SA" dirty="0"/>
              <a:t>، ملح الطعام، </a:t>
            </a:r>
            <a:r>
              <a:rPr lang="ar-SA" dirty="0" err="1"/>
              <a:t>مانيتول</a:t>
            </a:r>
            <a:endParaRPr lang="ar-SA" dirty="0"/>
          </a:p>
          <a:p>
            <a:pPr algn="just"/>
            <a:r>
              <a:rPr lang="ar-SA" dirty="0" smtClean="0"/>
              <a:t>الكشف </a:t>
            </a:r>
            <a:r>
              <a:rPr lang="ar-SA" dirty="0"/>
              <a:t>إيجابي عند ظهور مستعمرات إيجابية الغرام وحول محيطها </a:t>
            </a:r>
            <a:r>
              <a:rPr lang="ar-SA" dirty="0" smtClean="0"/>
              <a:t>لون</a:t>
            </a:r>
            <a:r>
              <a:rPr lang="ar-SY" dirty="0" smtClean="0"/>
              <a:t> </a:t>
            </a:r>
            <a:r>
              <a:rPr lang="ar-SA" dirty="0" smtClean="0"/>
              <a:t>مش</a:t>
            </a:r>
            <a:r>
              <a:rPr lang="ar-SY" dirty="0" smtClean="0"/>
              <a:t>ع</a:t>
            </a:r>
            <a:r>
              <a:rPr lang="ar-SA" dirty="0" smtClean="0"/>
              <a:t>ر </a:t>
            </a:r>
            <a:r>
              <a:rPr lang="ar-SA" dirty="0"/>
              <a:t>أحمر </a:t>
            </a:r>
            <a:r>
              <a:rPr lang="ar-SA" dirty="0" err="1"/>
              <a:t>الفنول</a:t>
            </a:r>
            <a:r>
              <a:rPr lang="ar-SA" dirty="0"/>
              <a:t>، الذي يتحول من الأحمر إلى الأصفر</a:t>
            </a:r>
          </a:p>
          <a:p>
            <a:pPr algn="just"/>
            <a:r>
              <a:rPr lang="ar-SA" dirty="0" smtClean="0"/>
              <a:t>ملح </a:t>
            </a:r>
            <a:r>
              <a:rPr lang="ar-SA" dirty="0"/>
              <a:t>الطعام له دور انتقائي لنمو العنقوديات لأنها من الجراثيم المحبة للملوحة</a:t>
            </a:r>
            <a:r>
              <a:rPr lang="ar-SA" dirty="0" smtClean="0"/>
              <a:t>،</a:t>
            </a:r>
            <a:r>
              <a:rPr lang="ar-SY" dirty="0" smtClean="0"/>
              <a:t> </a:t>
            </a:r>
            <a:r>
              <a:rPr lang="ar-SA" dirty="0" smtClean="0"/>
              <a:t>التي </a:t>
            </a:r>
            <a:r>
              <a:rPr lang="ar-SA" dirty="0"/>
              <a:t>تتحمل </a:t>
            </a:r>
            <a:r>
              <a:rPr lang="ar-SA" dirty="0" smtClean="0"/>
              <a:t>تر</a:t>
            </a:r>
            <a:r>
              <a:rPr lang="ar-SY" dirty="0" err="1" smtClean="0"/>
              <a:t>اك</a:t>
            </a:r>
            <a:r>
              <a:rPr lang="ar-SA" dirty="0" err="1" smtClean="0"/>
              <a:t>يز</a:t>
            </a:r>
            <a:r>
              <a:rPr lang="ar-SA" dirty="0" smtClean="0"/>
              <a:t> </a:t>
            </a:r>
            <a:r>
              <a:rPr lang="ar-SA" dirty="0"/>
              <a:t>عالية منه ( </a:t>
            </a:r>
            <a:r>
              <a:rPr lang="ar-SA" b="1" dirty="0"/>
              <a:t>75 %) بينما الأنواع الأخرى لا تستطيع </a:t>
            </a:r>
            <a:r>
              <a:rPr lang="ar-SA" b="1" dirty="0" smtClean="0"/>
              <a:t>النمو</a:t>
            </a:r>
            <a:r>
              <a:rPr lang="ar-SY" b="1" dirty="0" smtClean="0"/>
              <a:t> </a:t>
            </a:r>
            <a:r>
              <a:rPr lang="ar-SA" dirty="0" smtClean="0"/>
              <a:t>بوجود </a:t>
            </a:r>
            <a:r>
              <a:rPr lang="ar-SA" dirty="0"/>
              <a:t>هذه النسبة من الملح</a:t>
            </a:r>
          </a:p>
          <a:p>
            <a:pPr algn="just"/>
            <a:r>
              <a:rPr lang="ar-SA" dirty="0" smtClean="0"/>
              <a:t>سبب اختلاف </a:t>
            </a:r>
            <a:r>
              <a:rPr lang="ar-SA" dirty="0"/>
              <a:t>لون المؤشر هو تخمير </a:t>
            </a:r>
            <a:r>
              <a:rPr lang="ar-SA" dirty="0" err="1"/>
              <a:t>المانيتول</a:t>
            </a:r>
            <a:r>
              <a:rPr lang="ar-SA" dirty="0"/>
              <a:t> الذي تقوم </a:t>
            </a:r>
            <a:r>
              <a:rPr lang="ar-SA" dirty="0" err="1"/>
              <a:t>به</a:t>
            </a:r>
            <a:r>
              <a:rPr lang="ar-SA" dirty="0"/>
              <a:t> </a:t>
            </a:r>
            <a:r>
              <a:rPr lang="ar-SA" dirty="0" smtClean="0"/>
              <a:t>العنقوديات</a:t>
            </a:r>
            <a:r>
              <a:rPr lang="ar-SY" dirty="0" smtClean="0"/>
              <a:t> </a:t>
            </a:r>
            <a:r>
              <a:rPr lang="ar-SY" dirty="0" err="1" smtClean="0"/>
              <a:t>ال</a:t>
            </a:r>
            <a:r>
              <a:rPr lang="ar-SA" dirty="0" smtClean="0"/>
              <a:t>ممرضة، (الذي </a:t>
            </a:r>
            <a:r>
              <a:rPr lang="ar-SA" dirty="0"/>
              <a:t>يؤدي إلى انخفاض في قيمة </a:t>
            </a:r>
            <a:r>
              <a:rPr lang="ar-SA" dirty="0" err="1" smtClean="0"/>
              <a:t>باهاء</a:t>
            </a:r>
            <a:r>
              <a:rPr lang="ar-SA" dirty="0" smtClean="0"/>
              <a:t> الوسط ومن ثم تغيّر اللون</a:t>
            </a:r>
            <a:endParaRPr lang="ar-SA" dirty="0"/>
          </a:p>
          <a:p>
            <a:pPr algn="just"/>
            <a:r>
              <a:rPr lang="en-US" dirty="0" smtClean="0"/>
              <a:t>• </a:t>
            </a:r>
            <a:r>
              <a:rPr lang="ar-SA" dirty="0"/>
              <a:t>يمكن استخدام </a:t>
            </a:r>
            <a:r>
              <a:rPr lang="ar-SA" dirty="0" smtClean="0"/>
              <a:t>مستنبت</a:t>
            </a:r>
            <a:r>
              <a:rPr lang="ar-SY" dirty="0" smtClean="0"/>
              <a:t> </a:t>
            </a:r>
            <a:r>
              <a:rPr lang="en-US" dirty="0" smtClean="0"/>
              <a:t>Vogel Johnson </a:t>
            </a:r>
            <a:r>
              <a:rPr lang="ar-SA" dirty="0" smtClean="0"/>
              <a:t>أو مستنبت </a:t>
            </a:r>
            <a:r>
              <a:rPr lang="en-US" dirty="0" smtClean="0"/>
              <a:t>Baird-Parker Agar </a:t>
            </a:r>
            <a:r>
              <a:rPr lang="ar-SA" dirty="0" smtClean="0"/>
              <a:t>اللذين يحويان مادة </a:t>
            </a:r>
            <a:r>
              <a:rPr lang="en-US" dirty="0" smtClean="0"/>
              <a:t>Potassium </a:t>
            </a:r>
            <a:r>
              <a:rPr lang="en-US" dirty="0" err="1" smtClean="0"/>
              <a:t>Tellurites</a:t>
            </a:r>
            <a:r>
              <a:rPr lang="en-US" dirty="0" smtClean="0"/>
              <a:t> </a:t>
            </a:r>
            <a:r>
              <a:rPr lang="ar-SA" dirty="0" smtClean="0"/>
              <a:t>التي </a:t>
            </a:r>
            <a:r>
              <a:rPr lang="ar-SA" dirty="0"/>
              <a:t>يجري </a:t>
            </a:r>
            <a:r>
              <a:rPr lang="ar-SA" dirty="0" smtClean="0"/>
              <a:t>إرجاعها</a:t>
            </a:r>
            <a:r>
              <a:rPr lang="en-US" dirty="0" smtClean="0"/>
              <a:t> </a:t>
            </a:r>
            <a:r>
              <a:rPr lang="ar-SA" dirty="0" smtClean="0"/>
              <a:t>بواسطة </a:t>
            </a:r>
            <a:r>
              <a:rPr lang="ar-SA" dirty="0"/>
              <a:t>العنقوديات الممرضة، وهذا يؤدي لتشكل راسب أسود، وبالتالي </a:t>
            </a:r>
            <a:r>
              <a:rPr lang="ar-SA" dirty="0" smtClean="0"/>
              <a:t>تظهر</a:t>
            </a:r>
            <a:r>
              <a:rPr lang="ar-SY" dirty="0" smtClean="0"/>
              <a:t> </a:t>
            </a:r>
            <a:r>
              <a:rPr lang="ar-SA" dirty="0" smtClean="0"/>
              <a:t>المستعمرات </a:t>
            </a:r>
            <a:r>
              <a:rPr lang="ar-SA" dirty="0"/>
              <a:t>بلون أسود ويتحول لون المستنبت إلى الأصفر، </a:t>
            </a:r>
            <a:r>
              <a:rPr lang="ar-SY" dirty="0" smtClean="0"/>
              <a:t>ك</a:t>
            </a:r>
            <a:r>
              <a:rPr lang="ar-SA" dirty="0" smtClean="0"/>
              <a:t>ما </a:t>
            </a:r>
            <a:r>
              <a:rPr lang="ar-SA" dirty="0"/>
              <a:t>أن </a:t>
            </a:r>
            <a:r>
              <a:rPr lang="ar-SA" dirty="0" smtClean="0"/>
              <a:t>لهذه</a:t>
            </a:r>
            <a:r>
              <a:rPr lang="ar-SY" dirty="0" smtClean="0"/>
              <a:t> </a:t>
            </a:r>
            <a:r>
              <a:rPr lang="ar-SA" dirty="0" smtClean="0"/>
              <a:t>المادة </a:t>
            </a:r>
            <a:r>
              <a:rPr lang="ar-SA" dirty="0"/>
              <a:t>دوراً في تثبيط المكروبات المرافقة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38250" y="876300"/>
            <a:ext cx="66675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ar-SY" dirty="0" smtClean="0"/>
              <a:t>أن عدم إجراء اختبارات النقاوة </a:t>
            </a:r>
            <a:r>
              <a:rPr lang="ar-SY" dirty="0" err="1" smtClean="0"/>
              <a:t>الميكروبيولوجية</a:t>
            </a:r>
            <a:r>
              <a:rPr lang="ar-SY" dirty="0" smtClean="0"/>
              <a:t> يؤدي إلى إلحاق الأذى بالمريض أولاً، وخطورة على المستحضر الصيدلاني (عدم ثبات وفقدان فعاليته) ثانياً، وأخيراً الخسارة المادية للمنتج.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23950" y="790575"/>
            <a:ext cx="6896100" cy="527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SA" b="1" dirty="0" err="1">
                <a:solidFill>
                  <a:srgbClr val="FF0000"/>
                </a:solidFill>
              </a:rPr>
              <a:t>الزوائف</a:t>
            </a:r>
            <a:r>
              <a:rPr lang="ar-SA" b="1" dirty="0">
                <a:solidFill>
                  <a:srgbClr val="FF0000"/>
                </a:solidFill>
              </a:rPr>
              <a:t> </a:t>
            </a:r>
            <a:r>
              <a:rPr lang="ar-SA" b="1" dirty="0" err="1">
                <a:solidFill>
                  <a:srgbClr val="FF0000"/>
                </a:solidFill>
              </a:rPr>
              <a:t>الزنجارية</a:t>
            </a:r>
            <a:r>
              <a:rPr lang="ar-SA" b="1" dirty="0">
                <a:solidFill>
                  <a:srgbClr val="FF0000"/>
                </a:solidFill>
              </a:rPr>
              <a:t/>
            </a:r>
            <a:br>
              <a:rPr lang="ar-SA" b="1" dirty="0">
                <a:solidFill>
                  <a:srgbClr val="FF0000"/>
                </a:solidFill>
              </a:rPr>
            </a:br>
            <a:r>
              <a:rPr lang="en-US" b="1" dirty="0">
                <a:solidFill>
                  <a:srgbClr val="FF0000"/>
                </a:solidFill>
              </a:rPr>
              <a:t>Pseudomonas </a:t>
            </a:r>
            <a:r>
              <a:rPr lang="en-US" b="1" dirty="0" err="1">
                <a:solidFill>
                  <a:srgbClr val="FF0000"/>
                </a:solidFill>
              </a:rPr>
              <a:t>Aeruginosa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ar-SA" dirty="0"/>
              <a:t>الأشكال المطبقة موضعياً</a:t>
            </a:r>
          </a:p>
          <a:p>
            <a:r>
              <a:rPr lang="ar-SA" dirty="0" smtClean="0"/>
              <a:t> </a:t>
            </a:r>
            <a:r>
              <a:rPr lang="ar-SA" dirty="0"/>
              <a:t>تكثير على مستنبت </a:t>
            </a:r>
            <a:r>
              <a:rPr lang="ar-SA" dirty="0" err="1"/>
              <a:t>تريبتون</a:t>
            </a:r>
            <a:r>
              <a:rPr lang="ar-SA" dirty="0"/>
              <a:t> </a:t>
            </a:r>
            <a:r>
              <a:rPr lang="ar-SA" dirty="0" err="1"/>
              <a:t>صويا</a:t>
            </a:r>
            <a:r>
              <a:rPr lang="ar-SA" dirty="0"/>
              <a:t> سائل</a:t>
            </a:r>
          </a:p>
          <a:p>
            <a:r>
              <a:rPr lang="ar-SY" dirty="0" smtClean="0"/>
              <a:t>ك</a:t>
            </a:r>
            <a:r>
              <a:rPr lang="ar-SA" dirty="0" smtClean="0"/>
              <a:t>شف </a:t>
            </a:r>
            <a:r>
              <a:rPr lang="ar-SA" dirty="0"/>
              <a:t>على </a:t>
            </a:r>
            <a:r>
              <a:rPr lang="ar-SA" dirty="0" smtClean="0"/>
              <a:t>وسط</a:t>
            </a:r>
            <a:r>
              <a:rPr lang="en-US" dirty="0" smtClean="0"/>
              <a:t> 0.3% </a:t>
            </a:r>
            <a:r>
              <a:rPr lang="en-US" dirty="0" err="1" smtClean="0"/>
              <a:t>Cetrimide</a:t>
            </a:r>
            <a:r>
              <a:rPr lang="en-US" dirty="0" smtClean="0"/>
              <a:t> Agar </a:t>
            </a:r>
            <a:endParaRPr lang="ar-SA" dirty="0"/>
          </a:p>
          <a:p>
            <a:r>
              <a:rPr lang="ar-SA" dirty="0" smtClean="0"/>
              <a:t> </a:t>
            </a:r>
            <a:r>
              <a:rPr lang="ar-SA" dirty="0"/>
              <a:t>رائحة </a:t>
            </a:r>
            <a:r>
              <a:rPr lang="ar-SY" dirty="0"/>
              <a:t>ك</a:t>
            </a:r>
            <a:r>
              <a:rPr lang="ar-SA" dirty="0" err="1" smtClean="0"/>
              <a:t>ريهة</a:t>
            </a:r>
            <a:r>
              <a:rPr lang="ar-SA" dirty="0" smtClean="0"/>
              <a:t> </a:t>
            </a:r>
            <a:r>
              <a:rPr lang="ar-SA" dirty="0"/>
              <a:t>ولون أخضر في مستنبت </a:t>
            </a:r>
            <a:r>
              <a:rPr lang="ar-SA" dirty="0" err="1"/>
              <a:t>السيتريميد</a:t>
            </a:r>
            <a:endParaRPr lang="ar-SA" dirty="0"/>
          </a:p>
          <a:p>
            <a:r>
              <a:rPr lang="ar-SA" dirty="0"/>
              <a:t>• لون أزرق عند تألقها بالأشعة فوق البنفسجية</a:t>
            </a:r>
          </a:p>
          <a:p>
            <a:r>
              <a:rPr lang="ar-SA" dirty="0"/>
              <a:t>• التلون </a:t>
            </a:r>
            <a:r>
              <a:rPr lang="ar-SA" dirty="0" smtClean="0"/>
              <a:t>بالأزرق </a:t>
            </a:r>
            <a:r>
              <a:rPr lang="ar-SA" dirty="0"/>
              <a:t>الشديد عند إضافة </a:t>
            </a:r>
            <a:r>
              <a:rPr lang="ar-SY" dirty="0" smtClean="0"/>
              <a:t>ك</a:t>
            </a:r>
            <a:r>
              <a:rPr lang="ar-SA" dirty="0" smtClean="0"/>
              <a:t>اشف </a:t>
            </a:r>
            <a:r>
              <a:rPr lang="ar-SA" dirty="0" err="1"/>
              <a:t>فينيلين</a:t>
            </a:r>
            <a:r>
              <a:rPr lang="ar-SA" dirty="0"/>
              <a:t> </a:t>
            </a:r>
            <a:r>
              <a:rPr lang="ar-SA" dirty="0" err="1"/>
              <a:t>دي</a:t>
            </a:r>
            <a:r>
              <a:rPr lang="ar-SA" dirty="0"/>
              <a:t> أمين </a:t>
            </a:r>
            <a:r>
              <a:rPr lang="ar-SA" dirty="0" err="1"/>
              <a:t>دي</a:t>
            </a:r>
            <a:r>
              <a:rPr lang="ar-SA" dirty="0"/>
              <a:t> </a:t>
            </a:r>
            <a:r>
              <a:rPr lang="ar-SY" dirty="0" smtClean="0"/>
              <a:t>ك</a:t>
            </a:r>
            <a:r>
              <a:rPr lang="ar-SA" dirty="0" smtClean="0"/>
              <a:t>لوريد</a:t>
            </a:r>
            <a:endParaRPr lang="ar-SA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86121" y="1600200"/>
            <a:ext cx="597175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9638" y="781050"/>
            <a:ext cx="7324725" cy="529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Y" b="1" dirty="0" smtClean="0">
                <a:solidFill>
                  <a:srgbClr val="FF0000"/>
                </a:solidFill>
              </a:rPr>
              <a:t>تحري </a:t>
            </a:r>
            <a:r>
              <a:rPr lang="ar-SY" b="1" dirty="0" err="1" smtClean="0">
                <a:solidFill>
                  <a:srgbClr val="FF0000"/>
                </a:solidFill>
              </a:rPr>
              <a:t>الاندوتوكسين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SY" dirty="0" smtClean="0"/>
              <a:t>تعرف </a:t>
            </a:r>
            <a:r>
              <a:rPr lang="ar-SY" dirty="0" err="1" smtClean="0"/>
              <a:t>الاندوتوكسينات</a:t>
            </a:r>
            <a:r>
              <a:rPr lang="ar-SY" dirty="0" smtClean="0"/>
              <a:t> </a:t>
            </a:r>
            <a:r>
              <a:rPr lang="en-US" dirty="0" smtClean="0"/>
              <a:t> </a:t>
            </a:r>
            <a:r>
              <a:rPr lang="en-US" dirty="0" err="1" smtClean="0"/>
              <a:t>Endotoxins</a:t>
            </a:r>
            <a:r>
              <a:rPr lang="ar-SY" dirty="0" smtClean="0"/>
              <a:t> لأنها مركبات معقدة التركيب </a:t>
            </a:r>
            <a:r>
              <a:rPr lang="en-US" dirty="0" err="1" smtClean="0"/>
              <a:t>Polyliposaccharides</a:t>
            </a:r>
            <a:r>
              <a:rPr lang="en-US" dirty="0" smtClean="0"/>
              <a:t> </a:t>
            </a:r>
            <a:r>
              <a:rPr lang="ar-SY" dirty="0" smtClean="0"/>
              <a:t> ذات وزن جزيئي كبير.</a:t>
            </a:r>
          </a:p>
          <a:p>
            <a:r>
              <a:rPr lang="ar-SY" dirty="0" smtClean="0"/>
              <a:t>وهي تسبب أعراض </a:t>
            </a:r>
            <a:r>
              <a:rPr lang="ar-SA" dirty="0" smtClean="0"/>
              <a:t>مختلفة</a:t>
            </a:r>
            <a:r>
              <a:rPr lang="ar-SY" dirty="0" smtClean="0"/>
              <a:t> على المريض </a:t>
            </a:r>
            <a:r>
              <a:rPr lang="ar-SY" dirty="0" err="1" smtClean="0"/>
              <a:t>ك</a:t>
            </a:r>
            <a:r>
              <a:rPr lang="ar-SA" dirty="0" smtClean="0"/>
              <a:t>ارتفاع حرارة، ضيق تنفس، نقص تروية، وهن</a:t>
            </a:r>
            <a:r>
              <a:rPr lang="ar-SY" dirty="0" smtClean="0"/>
              <a:t> </a:t>
            </a:r>
            <a:r>
              <a:rPr lang="ar-SA" dirty="0" smtClean="0"/>
              <a:t>عضلي، برودة أطراف، آلام بالرأس، قشعريرة</a:t>
            </a:r>
            <a:r>
              <a:rPr lang="ar-SY" dirty="0" smtClean="0"/>
              <a:t>.</a:t>
            </a:r>
          </a:p>
          <a:p>
            <a:pPr algn="r"/>
            <a:r>
              <a:rPr lang="ar-SY" dirty="0" smtClean="0"/>
              <a:t>وهي ناتجة عن بقايا الجدار الخلوي الخارجي للجراثيم سلبية الغرام. ولا يمكن التخلص منها بالترشيح الميكروني وهي مقاومة للحرارة.</a:t>
            </a:r>
            <a:endParaRPr lang="ar-SA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ar-SY" dirty="0" smtClean="0"/>
              <a:t>ويكون التحري عنها هاماً في المستحضرات الحقنية خاصة المحاليل </a:t>
            </a:r>
            <a:r>
              <a:rPr lang="ar-SY" dirty="0" smtClean="0"/>
              <a:t>الحقنية </a:t>
            </a:r>
            <a:r>
              <a:rPr lang="ar-SY" dirty="0" smtClean="0"/>
              <a:t>ذات الحجوم الكبيرة.</a:t>
            </a:r>
          </a:p>
          <a:p>
            <a:pPr algn="just"/>
            <a:r>
              <a:rPr lang="ar-SY" dirty="0" smtClean="0"/>
              <a:t>يجب إجراء الاختبار على جميع المستحضرات الحقنية </a:t>
            </a:r>
            <a:r>
              <a:rPr lang="ar-SY" dirty="0" err="1" smtClean="0"/>
              <a:t>و</a:t>
            </a:r>
            <a:r>
              <a:rPr lang="ar-SY" dirty="0" smtClean="0"/>
              <a:t> الأدوات الطبية التي ستكون على تماس مباشر مع الدم أو السائل الشوكي.</a:t>
            </a:r>
          </a:p>
          <a:p>
            <a:pPr algn="just"/>
            <a:r>
              <a:rPr lang="ar-SY" dirty="0" smtClean="0"/>
              <a:t>وذلك اعتباراً من المواد الأولية، والماء المستخدم في التحضير، وسير العمليات الإنتاجية.</a:t>
            </a:r>
            <a:endParaRPr lang="ar-SA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LAL Test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ar-SY" dirty="0" smtClean="0"/>
              <a:t>يستعمل هذا الاختبار للكشف أو لتحديد كمية </a:t>
            </a:r>
            <a:r>
              <a:rPr lang="ar-SY" dirty="0" err="1" smtClean="0"/>
              <a:t>الاندوتوكسينات</a:t>
            </a:r>
            <a:r>
              <a:rPr lang="ar-SY" dirty="0" smtClean="0"/>
              <a:t> الناتجة عن الجراثيم سلبية الغرام </a:t>
            </a:r>
            <a:r>
              <a:rPr lang="ar-SY" dirty="0" err="1" smtClean="0"/>
              <a:t>باستعمل</a:t>
            </a:r>
            <a:r>
              <a:rPr lang="ar-SY" dirty="0" smtClean="0"/>
              <a:t> </a:t>
            </a:r>
            <a:r>
              <a:rPr lang="ar-SY" dirty="0" err="1" smtClean="0"/>
              <a:t>انزيم</a:t>
            </a:r>
            <a:r>
              <a:rPr lang="ar-SY" dirty="0" smtClean="0"/>
              <a:t> </a:t>
            </a:r>
            <a:r>
              <a:rPr lang="en-US" dirty="0" err="1" smtClean="0"/>
              <a:t>Amoebocyte</a:t>
            </a:r>
            <a:r>
              <a:rPr lang="en-US" dirty="0" smtClean="0"/>
              <a:t> </a:t>
            </a:r>
            <a:r>
              <a:rPr lang="en-US" dirty="0" err="1" smtClean="0"/>
              <a:t>lysate</a:t>
            </a:r>
            <a:r>
              <a:rPr lang="ar-SY" dirty="0" smtClean="0"/>
              <a:t> المستخرج من حيوان بحري شبيه بسرطان البحر اسمه </a:t>
            </a:r>
            <a:r>
              <a:rPr lang="en-US" dirty="0" smtClean="0"/>
              <a:t> (Horseshoe Crab) Limulus </a:t>
            </a:r>
            <a:r>
              <a:rPr lang="en-US" dirty="0" err="1" smtClean="0"/>
              <a:t>Polyphemus</a:t>
            </a:r>
            <a:r>
              <a:rPr lang="ar-SY" dirty="0" smtClean="0"/>
              <a:t>.</a:t>
            </a:r>
            <a:endParaRPr lang="ar-SA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00138" y="866775"/>
            <a:ext cx="6943725" cy="530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76488" y="1747838"/>
            <a:ext cx="4391025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LAL Test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ar-SY" dirty="0" smtClean="0"/>
              <a:t>يجب إجراء الفحص بطريقة تحول دون حصول أي تلوث </a:t>
            </a:r>
            <a:r>
              <a:rPr lang="ar-SY" dirty="0" err="1" smtClean="0"/>
              <a:t>بالإندوتوكسين</a:t>
            </a:r>
            <a:r>
              <a:rPr lang="ar-SY" dirty="0" smtClean="0"/>
              <a:t>.</a:t>
            </a:r>
          </a:p>
          <a:p>
            <a:pPr algn="just"/>
            <a:r>
              <a:rPr lang="ar-SY" dirty="0" smtClean="0"/>
              <a:t>توجد 3 تقنيات رئيسية لإجراء هذا الاختبار موصوفة في دستور الأدوية الأمريكي: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ar-SY" dirty="0" smtClean="0"/>
              <a:t>تقنية تعتمد على تخثر الهلام </a:t>
            </a:r>
            <a:r>
              <a:rPr lang="en-US" dirty="0" smtClean="0"/>
              <a:t> The gel-clot Technique</a:t>
            </a:r>
            <a:endParaRPr lang="ar-SY" dirty="0" smtClean="0"/>
          </a:p>
          <a:p>
            <a:pPr marL="514350" indent="-514350" algn="just">
              <a:buFont typeface="+mj-lt"/>
              <a:buAutoNum type="arabicPeriod"/>
            </a:pPr>
            <a:r>
              <a:rPr lang="ar-SY" dirty="0" smtClean="0"/>
              <a:t>تقنية تعتمد على قياس العكر </a:t>
            </a:r>
            <a:r>
              <a:rPr lang="en-US" dirty="0" smtClean="0"/>
              <a:t>The </a:t>
            </a:r>
            <a:r>
              <a:rPr lang="en-US" dirty="0" err="1" smtClean="0"/>
              <a:t>turbidmetric</a:t>
            </a:r>
            <a:r>
              <a:rPr lang="en-US" dirty="0" smtClean="0"/>
              <a:t> Technique</a:t>
            </a:r>
            <a:endParaRPr lang="ar-SY" dirty="0" smtClean="0"/>
          </a:p>
          <a:p>
            <a:pPr marL="514350" indent="-514350" algn="just">
              <a:buFont typeface="+mj-lt"/>
              <a:buAutoNum type="arabicPeriod"/>
            </a:pPr>
            <a:r>
              <a:rPr lang="ar-SY" dirty="0" smtClean="0"/>
              <a:t>تقنية تعتمد على تشكل اللون</a:t>
            </a:r>
            <a:r>
              <a:rPr lang="en-US" dirty="0" smtClean="0"/>
              <a:t> </a:t>
            </a:r>
            <a:r>
              <a:rPr lang="en-US" dirty="0" err="1" smtClean="0"/>
              <a:t>Chromogenic</a:t>
            </a:r>
            <a:r>
              <a:rPr lang="en-US" dirty="0" smtClean="0"/>
              <a:t> Technique </a:t>
            </a:r>
            <a:endParaRPr lang="ar-SY" dirty="0" smtClean="0"/>
          </a:p>
          <a:p>
            <a:endParaRPr lang="ar-SA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ar-SY" dirty="0" smtClean="0"/>
              <a:t>لا</a:t>
            </a:r>
            <a:r>
              <a:rPr lang="ar-SA" dirty="0" smtClean="0"/>
              <a:t> </a:t>
            </a:r>
            <a:r>
              <a:rPr lang="ar-SA" dirty="0" err="1" smtClean="0"/>
              <a:t>تو</a:t>
            </a:r>
            <a:r>
              <a:rPr lang="ar-SY" dirty="0" smtClean="0"/>
              <a:t>ج</a:t>
            </a:r>
            <a:r>
              <a:rPr lang="ar-SA" dirty="0" smtClean="0"/>
              <a:t>د </a:t>
            </a:r>
            <a:r>
              <a:rPr lang="ar-SY" dirty="0" smtClean="0"/>
              <a:t> طريقة موحدة </a:t>
            </a:r>
            <a:r>
              <a:rPr lang="ar-SY" dirty="0" err="1" smtClean="0"/>
              <a:t>ل</a:t>
            </a:r>
            <a:r>
              <a:rPr lang="ar-SA" dirty="0" smtClean="0"/>
              <a:t>لعد </a:t>
            </a:r>
            <a:r>
              <a:rPr lang="ar-SA" dirty="0" err="1"/>
              <a:t>المكروبيولوجي</a:t>
            </a:r>
            <a:endParaRPr lang="ar-SA" dirty="0"/>
          </a:p>
          <a:p>
            <a:r>
              <a:rPr lang="ar-SY" dirty="0" smtClean="0"/>
              <a:t>وتختلف</a:t>
            </a:r>
            <a:r>
              <a:rPr lang="ar-SA" dirty="0" smtClean="0"/>
              <a:t> الحدود</a:t>
            </a:r>
            <a:r>
              <a:rPr lang="ar-SY" dirty="0" smtClean="0"/>
              <a:t> </a:t>
            </a:r>
            <a:r>
              <a:rPr lang="ar-SY" dirty="0" err="1" smtClean="0"/>
              <a:t>المسموحة</a:t>
            </a:r>
            <a:r>
              <a:rPr lang="ar-SY" dirty="0" smtClean="0"/>
              <a:t> دستورياً</a:t>
            </a:r>
            <a:r>
              <a:rPr lang="ar-SA" dirty="0" smtClean="0"/>
              <a:t> </a:t>
            </a:r>
            <a:r>
              <a:rPr lang="ar-SA" dirty="0"/>
              <a:t>بحسب </a:t>
            </a:r>
            <a:r>
              <a:rPr lang="ar-SA" u="sng" dirty="0"/>
              <a:t>طبيعة المستحضر </a:t>
            </a:r>
            <a:r>
              <a:rPr lang="ar-SA" u="sng" dirty="0" smtClean="0"/>
              <a:t>الصيدلاني </a:t>
            </a:r>
            <a:r>
              <a:rPr lang="ar-SY" u="sng" dirty="0" smtClean="0"/>
              <a:t>( صلب أو سائل أو نصف صلب) </a:t>
            </a:r>
            <a:r>
              <a:rPr lang="ar-SA" dirty="0" smtClean="0"/>
              <a:t>أو </a:t>
            </a:r>
            <a:r>
              <a:rPr lang="ar-SA" dirty="0"/>
              <a:t>المواد الفعالة وغير </a:t>
            </a:r>
            <a:r>
              <a:rPr lang="ar-SA" dirty="0" smtClean="0"/>
              <a:t>الفعالة</a:t>
            </a:r>
            <a:r>
              <a:rPr lang="ar-SY" dirty="0" smtClean="0"/>
              <a:t> الداخلة في تركيب المستحضر (مصدر طبيعي أو صنعي) </a:t>
            </a:r>
            <a:r>
              <a:rPr lang="ar-SA" dirty="0" smtClean="0"/>
              <a:t>وبحسب </a:t>
            </a:r>
            <a:r>
              <a:rPr lang="ar-SA" dirty="0"/>
              <a:t>مكان تطبيقه </a:t>
            </a:r>
            <a:r>
              <a:rPr lang="ar-SY" dirty="0" smtClean="0"/>
              <a:t>( خارجي أو داخلي )</a:t>
            </a:r>
            <a:r>
              <a:rPr lang="ar-SA" dirty="0" smtClean="0"/>
              <a:t>والأخطار </a:t>
            </a:r>
            <a:r>
              <a:rPr lang="ar-SA" dirty="0"/>
              <a:t>المتوقعة من استخدامه </a:t>
            </a:r>
            <a:r>
              <a:rPr lang="ar-SY" dirty="0" smtClean="0"/>
              <a:t>.</a:t>
            </a:r>
            <a:endParaRPr lang="ar-SA" dirty="0"/>
          </a:p>
          <a:p>
            <a:r>
              <a:rPr lang="ar-SY" dirty="0" err="1" smtClean="0"/>
              <a:t>اعلى</a:t>
            </a:r>
            <a:r>
              <a:rPr lang="ar-SY" dirty="0" smtClean="0"/>
              <a:t> نقاوة </a:t>
            </a:r>
            <a:r>
              <a:rPr lang="ar-SY" dirty="0" err="1" smtClean="0"/>
              <a:t>ميكروبيولوجية</a:t>
            </a:r>
            <a:r>
              <a:rPr lang="ar-SY" dirty="0" smtClean="0"/>
              <a:t> هي للمستحضرات العقيمة.</a:t>
            </a:r>
            <a:endParaRPr lang="ar-SA" dirty="0"/>
          </a:p>
          <a:p>
            <a:r>
              <a:rPr lang="ar-SA" dirty="0"/>
              <a:t>• الحدود </a:t>
            </a:r>
            <a:r>
              <a:rPr lang="ar-SA" dirty="0" smtClean="0"/>
              <a:t>المسموح</a:t>
            </a:r>
            <a:r>
              <a:rPr lang="ar-SY" dirty="0" smtClean="0"/>
              <a:t>ة</a:t>
            </a:r>
            <a:r>
              <a:rPr lang="ar-SA" dirty="0" smtClean="0"/>
              <a:t> في </a:t>
            </a:r>
            <a:r>
              <a:rPr lang="ar-SA" dirty="0"/>
              <a:t>المستحضرات الصيدلانية غير </a:t>
            </a:r>
            <a:r>
              <a:rPr lang="ar-SY" dirty="0" err="1" smtClean="0"/>
              <a:t>الع</a:t>
            </a:r>
            <a:r>
              <a:rPr lang="ar-SA" dirty="0" smtClean="0"/>
              <a:t>قيمة</a:t>
            </a:r>
            <a:r>
              <a:rPr lang="ar-SY" dirty="0" smtClean="0"/>
              <a:t> </a:t>
            </a:r>
            <a:r>
              <a:rPr lang="ar-SA" dirty="0" smtClean="0"/>
              <a:t>والمواد </a:t>
            </a:r>
            <a:r>
              <a:rPr lang="ar-SA" dirty="0"/>
              <a:t>الأولية الداخلة في </a:t>
            </a:r>
            <a:r>
              <a:rPr lang="ar-SA" dirty="0" smtClean="0"/>
              <a:t>تر</a:t>
            </a:r>
            <a:r>
              <a:rPr lang="ar-SY" dirty="0" smtClean="0"/>
              <a:t>كي</a:t>
            </a:r>
            <a:r>
              <a:rPr lang="ar-SA" dirty="0" err="1" smtClean="0"/>
              <a:t>بها</a:t>
            </a:r>
            <a:r>
              <a:rPr lang="ar-SA" dirty="0" smtClean="0"/>
              <a:t> </a:t>
            </a:r>
            <a:r>
              <a:rPr lang="ar-SA" dirty="0"/>
              <a:t>فهي تشمل:</a:t>
            </a:r>
          </a:p>
          <a:p>
            <a:pPr algn="l" rtl="0"/>
            <a:r>
              <a:rPr lang="en-US" dirty="0" smtClean="0"/>
              <a:t> </a:t>
            </a:r>
            <a:r>
              <a:rPr lang="en-US" b="1" dirty="0"/>
              <a:t>Total Aerobic Microbial Count (TAMC)</a:t>
            </a:r>
          </a:p>
          <a:p>
            <a:pPr algn="l" rtl="0"/>
            <a:r>
              <a:rPr lang="en-US" dirty="0" smtClean="0"/>
              <a:t> </a:t>
            </a:r>
            <a:r>
              <a:rPr lang="en-US" b="1" dirty="0"/>
              <a:t>Total Combined Molds and Yeast Count (TCMY)</a:t>
            </a:r>
          </a:p>
          <a:p>
            <a:r>
              <a:rPr lang="ar-SA" dirty="0"/>
              <a:t>• إضافة إلى خلوها من نوع أو </a:t>
            </a:r>
            <a:r>
              <a:rPr lang="ar-SY" dirty="0" smtClean="0"/>
              <a:t>أ</a:t>
            </a:r>
            <a:r>
              <a:rPr lang="ar-SA" dirty="0" smtClean="0"/>
              <a:t>ثر </a:t>
            </a:r>
            <a:r>
              <a:rPr lang="ar-SA" dirty="0"/>
              <a:t>من الجراثيم التالية:</a:t>
            </a:r>
          </a:p>
          <a:p>
            <a:r>
              <a:rPr lang="en-US" b="1" dirty="0"/>
              <a:t>Escherichia coli - </a:t>
            </a:r>
            <a:r>
              <a:rPr lang="en-US" b="1" dirty="0" smtClean="0"/>
              <a:t> </a:t>
            </a:r>
            <a:r>
              <a:rPr lang="ar-SA" b="1" dirty="0" err="1" smtClean="0"/>
              <a:t>الإيشيريكيات</a:t>
            </a:r>
            <a:r>
              <a:rPr lang="ar-SA" b="1" dirty="0" smtClean="0"/>
              <a:t> </a:t>
            </a:r>
            <a:r>
              <a:rPr lang="ar-SA" b="1" dirty="0"/>
              <a:t>القولونية</a:t>
            </a:r>
          </a:p>
          <a:p>
            <a:r>
              <a:rPr lang="en-US" b="1" dirty="0"/>
              <a:t>Staphylococcus </a:t>
            </a:r>
            <a:r>
              <a:rPr lang="en-US" b="1" dirty="0" err="1"/>
              <a:t>Aureus</a:t>
            </a:r>
            <a:r>
              <a:rPr lang="en-US" b="1" dirty="0"/>
              <a:t> - </a:t>
            </a:r>
            <a:r>
              <a:rPr lang="ar-SA" b="1" dirty="0"/>
              <a:t>العنقوديات الذهبية</a:t>
            </a:r>
          </a:p>
          <a:p>
            <a:r>
              <a:rPr lang="en-US" b="1" dirty="0"/>
              <a:t>Salmonella Species - </a:t>
            </a:r>
            <a:r>
              <a:rPr lang="ar-SA" b="1" dirty="0"/>
              <a:t>أنواع </a:t>
            </a:r>
            <a:r>
              <a:rPr lang="ar-SA" b="1" dirty="0" err="1" smtClean="0"/>
              <a:t>الس</a:t>
            </a:r>
            <a:r>
              <a:rPr lang="ar-SY" b="1" dirty="0" smtClean="0"/>
              <a:t>ا</a:t>
            </a:r>
            <a:r>
              <a:rPr lang="ar-SA" b="1" dirty="0" err="1" smtClean="0"/>
              <a:t>لمونيل</a:t>
            </a:r>
            <a:r>
              <a:rPr lang="ar-SY" b="1" dirty="0" smtClean="0"/>
              <a:t>ا</a:t>
            </a:r>
            <a:endParaRPr lang="ar-SA" b="1" dirty="0"/>
          </a:p>
          <a:p>
            <a:r>
              <a:rPr lang="en-US" b="1" dirty="0"/>
              <a:t>Pseudomonas </a:t>
            </a:r>
            <a:r>
              <a:rPr lang="en-US" b="1" dirty="0" err="1"/>
              <a:t>Aeruginosa</a:t>
            </a:r>
            <a:r>
              <a:rPr lang="en-US" b="1" dirty="0"/>
              <a:t> - </a:t>
            </a:r>
            <a:r>
              <a:rPr lang="ar-SA" b="1" dirty="0" err="1"/>
              <a:t>الزوائف</a:t>
            </a:r>
            <a:r>
              <a:rPr lang="ar-SA" b="1" dirty="0"/>
              <a:t> </a:t>
            </a:r>
            <a:r>
              <a:rPr lang="ar-SA" b="1" dirty="0" err="1"/>
              <a:t>الزنجارية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The gel-clot technique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ar-SY" dirty="0" smtClean="0"/>
              <a:t>تعتمد هذه الطريقة على تخثر أنزيم </a:t>
            </a:r>
            <a:r>
              <a:rPr lang="ar-SY" dirty="0" err="1" smtClean="0"/>
              <a:t>الليزات</a:t>
            </a:r>
            <a:r>
              <a:rPr lang="ar-SY" dirty="0" smtClean="0"/>
              <a:t> الموجود في دم الحيوان البحري بوجود </a:t>
            </a:r>
            <a:r>
              <a:rPr lang="ar-SY" dirty="0" err="1" smtClean="0"/>
              <a:t>الاندوتوكسين</a:t>
            </a:r>
            <a:r>
              <a:rPr lang="ar-SY" dirty="0" smtClean="0"/>
              <a:t>.</a:t>
            </a:r>
          </a:p>
          <a:p>
            <a:pPr algn="just"/>
            <a:r>
              <a:rPr lang="ar-SY" dirty="0" smtClean="0"/>
              <a:t>يتم مزج حجم من المحلول المدروس مع حجم مساوي من محلول </a:t>
            </a:r>
            <a:r>
              <a:rPr lang="en-US" dirty="0" err="1" smtClean="0"/>
              <a:t>Lysate</a:t>
            </a:r>
            <a:r>
              <a:rPr lang="ar-SY" dirty="0" smtClean="0"/>
              <a:t>.</a:t>
            </a:r>
          </a:p>
          <a:p>
            <a:pPr algn="just"/>
            <a:r>
              <a:rPr lang="ar-SY" dirty="0" smtClean="0"/>
              <a:t>يتم الحضن عند الدرجة 37م ±1 </a:t>
            </a:r>
            <a:r>
              <a:rPr lang="ar-SY" dirty="0" err="1" smtClean="0"/>
              <a:t>م</a:t>
            </a:r>
            <a:r>
              <a:rPr lang="ar-SY" dirty="0" smtClean="0"/>
              <a:t> لمدة 60 ± 2 دقيقة.</a:t>
            </a:r>
          </a:p>
          <a:p>
            <a:pPr algn="just"/>
            <a:r>
              <a:rPr lang="ar-SY" dirty="0" smtClean="0"/>
              <a:t>تخرج الأنابيب من الحاضنة بعد انتهاء المدة وتقلب 180 درجة.</a:t>
            </a:r>
          </a:p>
          <a:p>
            <a:pPr algn="just"/>
            <a:r>
              <a:rPr lang="ar-SY" dirty="0" smtClean="0"/>
              <a:t>أذا تشكل هلام ثابت لم يتحرك بعد القلب تكون النتيجة إيجابية، أي المستحضر ملوث </a:t>
            </a:r>
            <a:r>
              <a:rPr lang="ar-SY" dirty="0" err="1" smtClean="0"/>
              <a:t>بالاندو</a:t>
            </a:r>
            <a:r>
              <a:rPr lang="ar-SY" dirty="0" smtClean="0"/>
              <a:t> </a:t>
            </a:r>
            <a:r>
              <a:rPr lang="ar-SY" dirty="0" err="1" smtClean="0"/>
              <a:t>توكسين</a:t>
            </a:r>
            <a:r>
              <a:rPr lang="ar-SY" dirty="0" smtClean="0"/>
              <a:t>.</a:t>
            </a:r>
          </a:p>
          <a:p>
            <a:pPr algn="just"/>
            <a:r>
              <a:rPr lang="ar-SY" dirty="0" smtClean="0"/>
              <a:t>وهي طريقة للكشف عن وجود </a:t>
            </a:r>
            <a:r>
              <a:rPr lang="ar-SY" dirty="0" err="1" smtClean="0"/>
              <a:t>الاندوتوكسين</a:t>
            </a:r>
            <a:r>
              <a:rPr lang="ar-SY" dirty="0" smtClean="0"/>
              <a:t>.</a:t>
            </a:r>
          </a:p>
          <a:p>
            <a:pPr algn="just"/>
            <a:r>
              <a:rPr lang="ar-SY" dirty="0" smtClean="0"/>
              <a:t>أما الطريقتين </a:t>
            </a:r>
            <a:r>
              <a:rPr lang="ar-SY" dirty="0" err="1" smtClean="0"/>
              <a:t>الأخريتين</a:t>
            </a:r>
            <a:r>
              <a:rPr lang="ar-SY" dirty="0" smtClean="0"/>
              <a:t> فهي للكشف النوعي والكمي.</a:t>
            </a:r>
            <a:endParaRPr lang="ar-SA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6300" y="661988"/>
            <a:ext cx="7391400" cy="553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</a:rPr>
              <a:t>Pyrogen</a:t>
            </a:r>
            <a:r>
              <a:rPr lang="en-US" b="1" dirty="0" smtClean="0">
                <a:solidFill>
                  <a:srgbClr val="FF0000"/>
                </a:solidFill>
              </a:rPr>
              <a:t> Test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ar-SY" dirty="0" smtClean="0"/>
              <a:t>يعتمد هذا الاختبار على قياس ارتفاع درجة حرارة الجسم عند </a:t>
            </a:r>
            <a:r>
              <a:rPr lang="ar-SY" dirty="0" err="1" smtClean="0"/>
              <a:t>الارانب</a:t>
            </a:r>
            <a:r>
              <a:rPr lang="ar-SY" dirty="0" smtClean="0"/>
              <a:t> بعد الحقن الوريدي لمحلول عقيم للمادة المفحوصة.</a:t>
            </a:r>
          </a:p>
          <a:p>
            <a:pPr algn="just"/>
            <a:r>
              <a:rPr lang="ar-SA" dirty="0" smtClean="0"/>
              <a:t>الحيوانات: أرانب ذات مواصفات دستورية محددة</a:t>
            </a:r>
            <a:r>
              <a:rPr lang="ar-SY" dirty="0" smtClean="0"/>
              <a:t> وزنها ( 1.5 – 3.5 </a:t>
            </a:r>
            <a:r>
              <a:rPr lang="ar-SY" dirty="0" err="1" smtClean="0"/>
              <a:t>كغ</a:t>
            </a:r>
            <a:r>
              <a:rPr lang="ar-SY" dirty="0" smtClean="0"/>
              <a:t>)</a:t>
            </a:r>
            <a:r>
              <a:rPr lang="ar-SA" dirty="0" smtClean="0"/>
              <a:t> تتبع لنظام غذائي محدد</a:t>
            </a:r>
            <a:r>
              <a:rPr lang="ar-SY" dirty="0" smtClean="0"/>
              <a:t>.</a:t>
            </a:r>
          </a:p>
          <a:p>
            <a:pPr algn="just"/>
            <a:r>
              <a:rPr lang="ar-SA" dirty="0" smtClean="0"/>
              <a:t>  الأدوات: ميزان حرارة خاص، جهاز تثبيت، أدوات زجاجية </a:t>
            </a:r>
            <a:r>
              <a:rPr lang="ar-SA" dirty="0" err="1" smtClean="0"/>
              <a:t>ومحاقن</a:t>
            </a:r>
            <a:r>
              <a:rPr lang="ar-SY" dirty="0" smtClean="0"/>
              <a:t> </a:t>
            </a:r>
            <a:r>
              <a:rPr lang="ar-SA" dirty="0" smtClean="0"/>
              <a:t>خالية من </a:t>
            </a:r>
            <a:r>
              <a:rPr lang="ar-SA" dirty="0" err="1" smtClean="0"/>
              <a:t>البيروجين</a:t>
            </a:r>
            <a:r>
              <a:rPr lang="ar-SY" dirty="0" smtClean="0"/>
              <a:t>.</a:t>
            </a:r>
            <a:endParaRPr lang="ar-SA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</a:rPr>
              <a:t>Pyrogen</a:t>
            </a:r>
            <a:r>
              <a:rPr lang="en-US" b="1" dirty="0" smtClean="0">
                <a:solidFill>
                  <a:srgbClr val="FF0000"/>
                </a:solidFill>
              </a:rPr>
              <a:t> Test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ar-SA" b="1" u="sng" dirty="0" smtClean="0"/>
              <a:t>فحص تمهيدي بفحص استجابة الأرانب</a:t>
            </a:r>
          </a:p>
          <a:p>
            <a:pPr algn="just"/>
            <a:r>
              <a:rPr lang="ar-SA" dirty="0" smtClean="0"/>
              <a:t>حقن في الوريد الهامشي 10 مل محلول معادل للتوتر</a:t>
            </a:r>
            <a:r>
              <a:rPr lang="ar-SY" dirty="0" smtClean="0"/>
              <a:t>خالي من </a:t>
            </a:r>
            <a:r>
              <a:rPr lang="ar-SY" dirty="0" err="1" smtClean="0"/>
              <a:t>البيروجين</a:t>
            </a:r>
            <a:r>
              <a:rPr lang="ar-SY" dirty="0" smtClean="0"/>
              <a:t> ومسخن للدرجة 37 </a:t>
            </a:r>
            <a:r>
              <a:rPr lang="ar-SY" dirty="0" err="1" smtClean="0"/>
              <a:t>م</a:t>
            </a:r>
            <a:r>
              <a:rPr lang="ar-SY" dirty="0" smtClean="0"/>
              <a:t> قبل يوم إلى ثلاثة أيام قبل إجراء الاختبار على المنتج.</a:t>
            </a:r>
          </a:p>
          <a:p>
            <a:pPr algn="just"/>
            <a:r>
              <a:rPr lang="ar-SY" dirty="0" smtClean="0"/>
              <a:t>يجب أن تكون الأرانب المختارة للفحص لم تخضع للفحص لمدة أسبوعين سابقين.</a:t>
            </a:r>
            <a:endParaRPr lang="ar-SA" dirty="0" smtClean="0"/>
          </a:p>
          <a:p>
            <a:pPr algn="just"/>
            <a:r>
              <a:rPr lang="ar-SA" dirty="0" smtClean="0"/>
              <a:t>استبعاد الحيوان الذي يبدي تغير أعلى من 0.6 درجة</a:t>
            </a:r>
          </a:p>
          <a:p>
            <a:pPr algn="just"/>
            <a:r>
              <a:rPr lang="ar-SA" dirty="0" smtClean="0"/>
              <a:t>منع الغذاء والماء خلال ليلة </a:t>
            </a:r>
            <a:r>
              <a:rPr lang="ar-SY" dirty="0" err="1" smtClean="0"/>
              <a:t>كا</a:t>
            </a:r>
            <a:r>
              <a:rPr lang="ar-SA" dirty="0" smtClean="0"/>
              <a:t>ملة</a:t>
            </a:r>
            <a:r>
              <a:rPr lang="ar-SY" dirty="0" smtClean="0"/>
              <a:t>، وتوضع في جو هادئ.</a:t>
            </a:r>
            <a:endParaRPr lang="ar-SA" dirty="0" smtClean="0"/>
          </a:p>
          <a:p>
            <a:pPr algn="just"/>
            <a:r>
              <a:rPr lang="ar-SA" dirty="0" smtClean="0"/>
              <a:t>تقاس الحرارة قبل الحقن، بعد الحقن بفترات محددة</a:t>
            </a:r>
            <a:r>
              <a:rPr lang="ar-SY" dirty="0" smtClean="0"/>
              <a:t> ( 60- 90- 120- 180 دقيقة)</a:t>
            </a:r>
            <a:endParaRPr lang="ar-SA" dirty="0" smtClean="0"/>
          </a:p>
          <a:p>
            <a:pPr algn="just"/>
            <a:r>
              <a:rPr lang="ar-SA" dirty="0" smtClean="0"/>
              <a:t>تسجل النتائج وتقارن مع المعطيات الدستورية</a:t>
            </a:r>
            <a:r>
              <a:rPr lang="ar-SY" dirty="0" smtClean="0"/>
              <a:t>.</a:t>
            </a:r>
            <a:endParaRPr lang="ar-SA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</a:rPr>
              <a:t>Pyrogen</a:t>
            </a:r>
            <a:r>
              <a:rPr lang="en-US" b="1" dirty="0" smtClean="0">
                <a:solidFill>
                  <a:srgbClr val="FF0000"/>
                </a:solidFill>
              </a:rPr>
              <a:t> Test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SY" u="sng" dirty="0" smtClean="0"/>
              <a:t>الاختبار الرئيسي:</a:t>
            </a:r>
          </a:p>
          <a:p>
            <a:r>
              <a:rPr lang="ar-SY" dirty="0" smtClean="0"/>
              <a:t>يجرى على مجموعة من 3 أرانب.</a:t>
            </a:r>
          </a:p>
          <a:p>
            <a:r>
              <a:rPr lang="ar-SY" dirty="0" smtClean="0"/>
              <a:t>وتحقن بالمحلول المدروس والمسخن للدرجة 38.5 </a:t>
            </a:r>
            <a:r>
              <a:rPr lang="ar-SY" dirty="0" err="1" smtClean="0"/>
              <a:t>م</a:t>
            </a:r>
            <a:r>
              <a:rPr lang="ar-SY" dirty="0" smtClean="0"/>
              <a:t> في والوريد الهامشي للأذن.</a:t>
            </a:r>
          </a:p>
          <a:p>
            <a:r>
              <a:rPr lang="ar-SY" dirty="0" smtClean="0"/>
              <a:t>تسجل بعدها درجات الحرارة ويحسب الاختلاف بين درجة الحرارة القصوى والمثلى لكل أرنب.</a:t>
            </a:r>
          </a:p>
          <a:p>
            <a:r>
              <a:rPr lang="ar-SY" dirty="0" smtClean="0"/>
              <a:t>يتم تكرار الفحص على مجموعات أخرى من 3 أرانب إذا تطلب الأمر تصل إلى 4 مجموعات كحد أقصى.</a:t>
            </a:r>
            <a:endParaRPr lang="ar-SA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ar-SY" dirty="0" smtClean="0"/>
              <a:t>إذا كان مجموع الارتفاع في درجات الحرارة للمجموعة الأولى لا يتجاوز الحدود في العمود الثاني من الجدول فان المستحضر يتجاوز الاختبار ويعتبر خالي من </a:t>
            </a:r>
            <a:r>
              <a:rPr lang="ar-SY" dirty="0" err="1" smtClean="0"/>
              <a:t>البيروجين</a:t>
            </a:r>
            <a:r>
              <a:rPr lang="ar-SY" dirty="0" smtClean="0"/>
              <a:t>.</a:t>
            </a:r>
          </a:p>
          <a:p>
            <a:pPr algn="just"/>
            <a:r>
              <a:rPr lang="ar-SY" dirty="0" smtClean="0"/>
              <a:t>أما إذا تجاوز العمود الثاني ولم يتجاوز العمود الثالث يتم تكرار الاختبار.</a:t>
            </a:r>
          </a:p>
          <a:p>
            <a:pPr algn="just"/>
            <a:r>
              <a:rPr lang="ar-SY" dirty="0" smtClean="0"/>
              <a:t>وإذا تجاوزت مجموع ارتفاع الدرجات العمود الثالث، يفشل المستحضر في تجاوز الاختبار.</a:t>
            </a:r>
            <a:endParaRPr lang="ar-SA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21234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Y" dirty="0" smtClean="0"/>
                        <a:t>عدد الأرانب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Y" dirty="0" smtClean="0"/>
                        <a:t>يتجاوز المنتج إذا لم تتجاوز مجموع الاستجابات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Y" dirty="0" smtClean="0"/>
                        <a:t>يفشل المنتج في الاختبار إذا تجاوزت الاستجابة</a:t>
                      </a:r>
                      <a:endParaRPr lang="ar-S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Y" dirty="0" smtClean="0"/>
                        <a:t>3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Y" dirty="0" smtClean="0"/>
                        <a:t>1.15 </a:t>
                      </a:r>
                      <a:r>
                        <a:rPr lang="ar-SY" dirty="0" err="1" smtClean="0"/>
                        <a:t>م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Y" dirty="0" smtClean="0"/>
                        <a:t>2.65 </a:t>
                      </a:r>
                      <a:r>
                        <a:rPr lang="ar-SY" dirty="0" err="1" smtClean="0"/>
                        <a:t>م</a:t>
                      </a:r>
                      <a:endParaRPr lang="ar-S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Y" dirty="0" smtClean="0"/>
                        <a:t>6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Y" dirty="0" smtClean="0"/>
                        <a:t>2.8</a:t>
                      </a:r>
                      <a:r>
                        <a:rPr lang="ar-SY" baseline="0" dirty="0" smtClean="0"/>
                        <a:t> </a:t>
                      </a:r>
                      <a:r>
                        <a:rPr lang="ar-SY" baseline="0" dirty="0" err="1" smtClean="0"/>
                        <a:t>م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Y" dirty="0" smtClean="0"/>
                        <a:t>4.3 </a:t>
                      </a:r>
                      <a:r>
                        <a:rPr lang="ar-SY" dirty="0" err="1" smtClean="0"/>
                        <a:t>م</a:t>
                      </a:r>
                      <a:endParaRPr lang="ar-S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Y" dirty="0" smtClean="0"/>
                        <a:t>9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Y" dirty="0" smtClean="0"/>
                        <a:t>4.45 </a:t>
                      </a:r>
                      <a:r>
                        <a:rPr lang="ar-SY" dirty="0" err="1" smtClean="0"/>
                        <a:t>م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Y" dirty="0" smtClean="0"/>
                        <a:t>5.95 </a:t>
                      </a:r>
                      <a:r>
                        <a:rPr lang="ar-SY" dirty="0" err="1" smtClean="0"/>
                        <a:t>م</a:t>
                      </a:r>
                      <a:endParaRPr lang="ar-S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Y" dirty="0" smtClean="0"/>
                        <a:t>12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Y" dirty="0" smtClean="0"/>
                        <a:t>6.6 </a:t>
                      </a:r>
                      <a:r>
                        <a:rPr lang="ar-SY" dirty="0" err="1" smtClean="0"/>
                        <a:t>م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Y" dirty="0" smtClean="0"/>
                        <a:t>6.6 </a:t>
                      </a:r>
                      <a:r>
                        <a:rPr lang="ar-SY" dirty="0" err="1" smtClean="0"/>
                        <a:t>م</a:t>
                      </a:r>
                      <a:endParaRPr lang="ar-SA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1400175"/>
            <a:ext cx="7200900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SY" b="1" dirty="0" smtClean="0">
                <a:solidFill>
                  <a:srgbClr val="FF0000"/>
                </a:solidFill>
              </a:rPr>
              <a:t>المعايرات الحيوية</a:t>
            </a:r>
            <a:br>
              <a:rPr lang="ar-SY" b="1" dirty="0" smtClean="0">
                <a:solidFill>
                  <a:srgbClr val="FF0000"/>
                </a:solidFill>
              </a:rPr>
            </a:br>
            <a:r>
              <a:rPr lang="en-US" b="1" dirty="0" err="1" smtClean="0">
                <a:solidFill>
                  <a:srgbClr val="FF0000"/>
                </a:solidFill>
              </a:rPr>
              <a:t>BioAssay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ar-SY" dirty="0" smtClean="0"/>
              <a:t>تعرف بأنها تحديد قدرة المادة ومعايرتها بقياس الاستجابة البيولوجية على الكائنات الحية.</a:t>
            </a:r>
          </a:p>
          <a:p>
            <a:pPr algn="just"/>
            <a:r>
              <a:rPr lang="ar-SY" dirty="0" smtClean="0"/>
              <a:t>يدرس التأثير على: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ar-SY" dirty="0" smtClean="0"/>
              <a:t>أغشية خلوية أو خلايا.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ar-SY" dirty="0" smtClean="0"/>
              <a:t>كائنات دقيقة </a:t>
            </a:r>
            <a:r>
              <a:rPr lang="en-US" dirty="0" smtClean="0"/>
              <a:t> Microorganisms</a:t>
            </a:r>
            <a:endParaRPr lang="ar-SY" dirty="0" smtClean="0"/>
          </a:p>
          <a:p>
            <a:pPr marL="514350" indent="-514350" algn="just">
              <a:buFont typeface="+mj-lt"/>
              <a:buAutoNum type="arabicPeriod"/>
            </a:pPr>
            <a:r>
              <a:rPr lang="ar-SY" dirty="0" smtClean="0"/>
              <a:t>الحيوانات </a:t>
            </a:r>
            <a:r>
              <a:rPr lang="en-US" dirty="0" smtClean="0"/>
              <a:t> In-Vivo</a:t>
            </a:r>
            <a:r>
              <a:rPr lang="ar-SY" dirty="0" smtClean="0"/>
              <a:t> </a:t>
            </a:r>
            <a:endParaRPr lang="ar-SA" dirty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Principles of Bioassay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ar-SY" dirty="0" smtClean="0"/>
              <a:t>يجب أن تكون الاستجابة للمادة المدروسة واحدة في كل الحيوانات المدروسة.</a:t>
            </a:r>
          </a:p>
          <a:p>
            <a:pPr algn="just"/>
            <a:r>
              <a:rPr lang="ar-SY" dirty="0" smtClean="0"/>
              <a:t>يجب أن تكون الشروط التجريبية مضبوطة وثابتة والاستجابة متكررة </a:t>
            </a:r>
            <a:r>
              <a:rPr lang="en-US" dirty="0" smtClean="0"/>
              <a:t> Reproducibility</a:t>
            </a:r>
            <a:r>
              <a:rPr lang="ar-SY" dirty="0" smtClean="0"/>
              <a:t>.</a:t>
            </a:r>
          </a:p>
          <a:p>
            <a:pPr algn="just"/>
            <a:r>
              <a:rPr lang="ar-SY" dirty="0" smtClean="0"/>
              <a:t>يجب استخدام شواهد عيارية للمقارنة والتي تملك نفس فعالية المادة المدروسة.</a:t>
            </a:r>
          </a:p>
          <a:p>
            <a:pPr algn="just"/>
            <a:r>
              <a:rPr lang="ar-SY" dirty="0" smtClean="0"/>
              <a:t>يجب أن تتقارب النتائج المدروسة حيوياً مع نتائج المعايرة الكيميائية للمادة.</a:t>
            </a:r>
          </a:p>
          <a:p>
            <a:pPr algn="just"/>
            <a:r>
              <a:rPr lang="ar-SY" dirty="0" smtClean="0"/>
              <a:t>يجب تقليل التباين في النتائج للحدود الدنيا.</a:t>
            </a:r>
            <a:endParaRPr lang="ar-SA" dirty="0" smtClean="0"/>
          </a:p>
          <a:p>
            <a:endParaRPr lang="ar-SA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SY" b="1" dirty="0" smtClean="0">
                <a:solidFill>
                  <a:srgbClr val="FF0000"/>
                </a:solidFill>
              </a:rPr>
              <a:t>النقاوة </a:t>
            </a:r>
            <a:r>
              <a:rPr lang="ar-SY" b="1" dirty="0" err="1" smtClean="0">
                <a:solidFill>
                  <a:srgbClr val="FF0000"/>
                </a:solidFill>
              </a:rPr>
              <a:t>الميكروبيولوجية</a:t>
            </a:r>
            <a:r>
              <a:rPr lang="ar-SY" b="1" dirty="0" smtClean="0">
                <a:solidFill>
                  <a:srgbClr val="FF0000"/>
                </a:solidFill>
              </a:rPr>
              <a:t> للمستحضرات الصيدلانية</a:t>
            </a:r>
            <a:r>
              <a:rPr lang="en-US" b="1" dirty="0" smtClean="0">
                <a:solidFill>
                  <a:srgbClr val="FF0000"/>
                </a:solidFill>
              </a:rPr>
              <a:t/>
            </a:r>
            <a:br>
              <a:rPr lang="en-US" b="1" dirty="0" smtClean="0">
                <a:solidFill>
                  <a:srgbClr val="FF0000"/>
                </a:solidFill>
              </a:rPr>
            </a:b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ar-SY" dirty="0" smtClean="0"/>
              <a:t>تقسم إلى 4 طوائف رئيسية:</a:t>
            </a:r>
          </a:p>
          <a:p>
            <a:r>
              <a:rPr lang="ar-SY" u="sng" dirty="0" smtClean="0"/>
              <a:t>أولاً: المستحضرات العقيمة</a:t>
            </a:r>
          </a:p>
          <a:p>
            <a:r>
              <a:rPr lang="ar-SY" u="sng" dirty="0" smtClean="0"/>
              <a:t>ثانياً: </a:t>
            </a:r>
            <a:r>
              <a:rPr lang="ar-SY" u="sng" dirty="0" err="1" smtClean="0"/>
              <a:t>الستحضرات</a:t>
            </a:r>
            <a:r>
              <a:rPr lang="ar-SY" u="sng" dirty="0" smtClean="0"/>
              <a:t> موضعية التطبيق </a:t>
            </a:r>
            <a:r>
              <a:rPr lang="en-US" u="sng" dirty="0" smtClean="0"/>
              <a:t> </a:t>
            </a:r>
            <a:r>
              <a:rPr lang="en-US" dirty="0" smtClean="0"/>
              <a:t>Topical Preparations</a:t>
            </a:r>
            <a:r>
              <a:rPr lang="ar-SY" dirty="0" smtClean="0"/>
              <a:t>:</a:t>
            </a:r>
          </a:p>
          <a:p>
            <a:pPr algn="l" rtl="0"/>
            <a:r>
              <a:rPr lang="en-US" dirty="0" smtClean="0"/>
              <a:t>TAMC </a:t>
            </a:r>
            <a:r>
              <a:rPr lang="en-US" dirty="0"/>
              <a:t>NMT 100 CFU/gm; Specific </a:t>
            </a:r>
            <a:r>
              <a:rPr lang="en-US" dirty="0" smtClean="0"/>
              <a:t>requirements for </a:t>
            </a:r>
            <a:r>
              <a:rPr lang="en-US" dirty="0" err="1" smtClean="0"/>
              <a:t>Enterobacteria</a:t>
            </a:r>
            <a:r>
              <a:rPr lang="en-US" dirty="0" smtClean="0"/>
              <a:t> </a:t>
            </a:r>
            <a:r>
              <a:rPr lang="en-US" dirty="0"/>
              <a:t>and P. </a:t>
            </a:r>
            <a:r>
              <a:rPr lang="en-US" dirty="0" err="1"/>
              <a:t>aeruginosa</a:t>
            </a:r>
            <a:r>
              <a:rPr lang="en-US" dirty="0"/>
              <a:t>, S. </a:t>
            </a:r>
            <a:r>
              <a:rPr lang="en-US" dirty="0" err="1" smtClean="0"/>
              <a:t>aureus</a:t>
            </a:r>
            <a:r>
              <a:rPr lang="en-US" dirty="0" smtClean="0"/>
              <a:t>.</a:t>
            </a:r>
          </a:p>
          <a:p>
            <a:pPr algn="r"/>
            <a:r>
              <a:rPr lang="ar-SY" u="sng" dirty="0" smtClean="0"/>
              <a:t>ثالثاً: المستحضرات الفموية والشرجية </a:t>
            </a:r>
            <a:r>
              <a:rPr lang="en-US" u="sng" dirty="0" smtClean="0"/>
              <a:t> </a:t>
            </a:r>
            <a:r>
              <a:rPr lang="en-US" dirty="0" smtClean="0"/>
              <a:t>Oral and Rectal</a:t>
            </a:r>
            <a:r>
              <a:rPr lang="ar-SY" dirty="0" smtClean="0"/>
              <a:t>:</a:t>
            </a:r>
            <a:endParaRPr lang="en-US" dirty="0"/>
          </a:p>
          <a:p>
            <a:pPr algn="l" rtl="0"/>
            <a:r>
              <a:rPr lang="en-US" dirty="0" smtClean="0"/>
              <a:t>TAMC </a:t>
            </a:r>
            <a:r>
              <a:rPr lang="en-US" dirty="0"/>
              <a:t>NMT 1000 CFU/gm; Specific </a:t>
            </a:r>
            <a:r>
              <a:rPr lang="en-US" dirty="0" smtClean="0"/>
              <a:t>requirements </a:t>
            </a:r>
            <a:r>
              <a:rPr lang="it-IT" dirty="0" smtClean="0"/>
              <a:t>for </a:t>
            </a:r>
            <a:r>
              <a:rPr lang="it-IT" dirty="0"/>
              <a:t>enterobacteria Salmonella, E. coli, S. </a:t>
            </a:r>
            <a:r>
              <a:rPr lang="it-IT" dirty="0" smtClean="0"/>
              <a:t>Aureus</a:t>
            </a:r>
          </a:p>
          <a:p>
            <a:pPr algn="r"/>
            <a:r>
              <a:rPr lang="ar-SY" u="sng" dirty="0" smtClean="0"/>
              <a:t>رابعً: المستحضرات النباتية:</a:t>
            </a:r>
            <a:r>
              <a:rPr lang="en-US" u="sng" dirty="0" smtClean="0"/>
              <a:t> Herbal</a:t>
            </a:r>
            <a:endParaRPr lang="it-IT" u="sng" dirty="0"/>
          </a:p>
          <a:p>
            <a:pPr algn="l" rtl="0"/>
            <a:r>
              <a:rPr lang="en-US" dirty="0" smtClean="0"/>
              <a:t>TAMC </a:t>
            </a:r>
            <a:r>
              <a:rPr lang="en-US" dirty="0"/>
              <a:t>dependent on </a:t>
            </a:r>
            <a:r>
              <a:rPr lang="en-US" dirty="0" smtClean="0"/>
              <a:t>type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SA" b="1" dirty="0" smtClean="0">
                <a:solidFill>
                  <a:srgbClr val="FF0000"/>
                </a:solidFill>
              </a:rPr>
              <a:t>معايرة الفعالية </a:t>
            </a:r>
            <a:r>
              <a:rPr lang="ar-SA" b="1" dirty="0" err="1" smtClean="0">
                <a:solidFill>
                  <a:srgbClr val="FF0000"/>
                </a:solidFill>
              </a:rPr>
              <a:t>ال</a:t>
            </a:r>
            <a:r>
              <a:rPr lang="ar-SY" b="1" dirty="0" smtClean="0">
                <a:solidFill>
                  <a:srgbClr val="FF0000"/>
                </a:solidFill>
              </a:rPr>
              <a:t>مثبطة لنمو الجراثيم للمضادات الحيوية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b="1" dirty="0" err="1" smtClean="0">
                <a:solidFill>
                  <a:srgbClr val="FF0000"/>
                </a:solidFill>
              </a:rPr>
              <a:t>ميكروبيولوجياً</a:t>
            </a:r>
            <a:r>
              <a:rPr lang="ar-SY" b="1" dirty="0" smtClean="0">
                <a:solidFill>
                  <a:srgbClr val="FF0000"/>
                </a:solidFill>
              </a:rPr>
              <a:t>:</a:t>
            </a:r>
            <a:br>
              <a:rPr lang="ar-SY" b="1" dirty="0" smtClean="0">
                <a:solidFill>
                  <a:srgbClr val="FF0000"/>
                </a:solidFill>
              </a:rPr>
            </a:b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ar-SA" dirty="0" smtClean="0"/>
              <a:t>المبدأ: تأثير المضادات الحيوية في أنواع معينة من الجراثيم كموقفة أو </a:t>
            </a:r>
            <a:r>
              <a:rPr lang="ar-SA" dirty="0" err="1" smtClean="0"/>
              <a:t>مميته</a:t>
            </a:r>
            <a:endParaRPr lang="ar-SY" dirty="0" smtClean="0"/>
          </a:p>
          <a:p>
            <a:pPr algn="just"/>
            <a:r>
              <a:rPr lang="ar-SA" dirty="0" smtClean="0"/>
              <a:t>ظهور فعالية المضاد الحيوي على شكل:</a:t>
            </a:r>
            <a:r>
              <a:rPr lang="ar-SY" dirty="0" smtClean="0"/>
              <a:t> </a:t>
            </a:r>
            <a:r>
              <a:rPr lang="ar-SA" dirty="0" smtClean="0"/>
              <a:t> بقع صد في وسط صلب</a:t>
            </a:r>
            <a:endParaRPr lang="ar-SY" dirty="0" smtClean="0"/>
          </a:p>
          <a:p>
            <a:pPr algn="just"/>
            <a:r>
              <a:rPr lang="ar-SY" dirty="0" smtClean="0"/>
              <a:t>تجرى إما على أوساط سائلة أو صلبة</a:t>
            </a:r>
          </a:p>
          <a:p>
            <a:pPr algn="just"/>
            <a:r>
              <a:rPr lang="ar-SA" dirty="0" smtClean="0"/>
              <a:t>نشوء علاقة شبه خطية بين قطر بقعة الصد واللوغاريتم </a:t>
            </a:r>
            <a:r>
              <a:rPr lang="ar-SA" dirty="0" err="1" smtClean="0"/>
              <a:t>الأصغري</a:t>
            </a:r>
            <a:r>
              <a:rPr lang="ar-SA" dirty="0" smtClean="0"/>
              <a:t> للتر</a:t>
            </a:r>
            <a:r>
              <a:rPr lang="ar-SY" dirty="0" smtClean="0"/>
              <a:t>ك</a:t>
            </a:r>
            <a:r>
              <a:rPr lang="ar-SA" dirty="0" err="1" smtClean="0"/>
              <a:t>يز</a:t>
            </a:r>
            <a:r>
              <a:rPr lang="ar-SA" dirty="0" smtClean="0"/>
              <a:t> (المضاد الحيوي المفحوص)</a:t>
            </a:r>
            <a:r>
              <a:rPr lang="ar-SY" dirty="0" smtClean="0"/>
              <a:t> </a:t>
            </a:r>
          </a:p>
          <a:p>
            <a:pPr algn="just"/>
            <a:r>
              <a:rPr lang="ar-SA" dirty="0" smtClean="0"/>
              <a:t> تناقص أو توقف عكر في وسط سائل</a:t>
            </a:r>
            <a:endParaRPr lang="ar-SA" u="sng"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9638" y="738188"/>
            <a:ext cx="7324725" cy="538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04913" y="757238"/>
            <a:ext cx="6734175" cy="534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00" y="723900"/>
            <a:ext cx="72390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b="1" dirty="0" smtClean="0">
                <a:solidFill>
                  <a:srgbClr val="FF0000"/>
                </a:solidFill>
              </a:rPr>
              <a:t>معايرة الفعالية </a:t>
            </a:r>
            <a:r>
              <a:rPr lang="ar-SA" b="1" dirty="0" err="1" smtClean="0">
                <a:solidFill>
                  <a:srgbClr val="FF0000"/>
                </a:solidFill>
              </a:rPr>
              <a:t>الفيتامينية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b="1" dirty="0" err="1" smtClean="0">
                <a:solidFill>
                  <a:srgbClr val="FF0000"/>
                </a:solidFill>
              </a:rPr>
              <a:t>ميكروبيولوجياً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ar-SA" dirty="0" smtClean="0"/>
              <a:t>المبدأ: لا تنمو الجراثيم نمواً طبيعياً إلا بوجود فيتامينات معينة</a:t>
            </a:r>
            <a:r>
              <a:rPr lang="ar-SY" dirty="0" smtClean="0"/>
              <a:t> </a:t>
            </a:r>
            <a:endParaRPr lang="ar-SA" dirty="0" smtClean="0"/>
          </a:p>
          <a:p>
            <a:pPr algn="just"/>
            <a:r>
              <a:rPr lang="ar-SA" dirty="0" smtClean="0"/>
              <a:t>تزرع جراثيم معينة على وسط خاص </a:t>
            </a:r>
            <a:r>
              <a:rPr lang="ar-SA" dirty="0" err="1" smtClean="0"/>
              <a:t>ي</a:t>
            </a:r>
            <a:r>
              <a:rPr lang="ar-SY" dirty="0" smtClean="0"/>
              <a:t>وضع فيه</a:t>
            </a:r>
            <a:r>
              <a:rPr lang="ar-SA" dirty="0" smtClean="0"/>
              <a:t> الفيتامين المراد</a:t>
            </a:r>
            <a:r>
              <a:rPr lang="ar-SY" dirty="0" smtClean="0"/>
              <a:t> </a:t>
            </a:r>
            <a:r>
              <a:rPr lang="ar-SA" dirty="0" smtClean="0"/>
              <a:t>فحصه</a:t>
            </a:r>
            <a:r>
              <a:rPr lang="ar-SY" dirty="0" smtClean="0"/>
              <a:t> بتراكيز مختلفة</a:t>
            </a:r>
            <a:r>
              <a:rPr lang="ar-SA" dirty="0" smtClean="0"/>
              <a:t> والمهم لنمو هذه الجراثيم</a:t>
            </a:r>
            <a:r>
              <a:rPr lang="ar-SY" dirty="0" smtClean="0"/>
              <a:t>.</a:t>
            </a:r>
          </a:p>
          <a:p>
            <a:pPr algn="just"/>
            <a:r>
              <a:rPr lang="ar-SA" dirty="0" smtClean="0"/>
              <a:t>يجري الفحص </a:t>
            </a:r>
            <a:r>
              <a:rPr lang="ar-SY" dirty="0" smtClean="0"/>
              <a:t>ك</a:t>
            </a:r>
            <a:r>
              <a:rPr lang="ar-SA" dirty="0" smtClean="0"/>
              <a:t>ما في معايرة المضاد</a:t>
            </a:r>
            <a:r>
              <a:rPr lang="ar-SY" dirty="0" smtClean="0"/>
              <a:t>ا</a:t>
            </a:r>
            <a:r>
              <a:rPr lang="ar-SA" dirty="0" smtClean="0"/>
              <a:t>ت الحيوية</a:t>
            </a:r>
            <a:endParaRPr lang="ar-SA" dirty="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Hormones Bioassay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ar-SY" dirty="0" smtClean="0"/>
              <a:t>مثل:</a:t>
            </a:r>
          </a:p>
          <a:p>
            <a:pPr algn="just"/>
            <a:r>
              <a:rPr lang="ar-SY" dirty="0" smtClean="0"/>
              <a:t> ( الأنسولين، </a:t>
            </a:r>
            <a:r>
              <a:rPr lang="ar-SY" dirty="0" err="1" smtClean="0"/>
              <a:t>الغلوكاجون</a:t>
            </a:r>
            <a:r>
              <a:rPr lang="ar-SY" dirty="0" smtClean="0"/>
              <a:t>، </a:t>
            </a:r>
            <a:r>
              <a:rPr lang="ar-SY" dirty="0" err="1" smtClean="0"/>
              <a:t>الأوكسي</a:t>
            </a:r>
            <a:r>
              <a:rPr lang="ar-SY" dirty="0" smtClean="0"/>
              <a:t> </a:t>
            </a:r>
            <a:r>
              <a:rPr lang="ar-SY" dirty="0" err="1" smtClean="0"/>
              <a:t>توسين</a:t>
            </a:r>
            <a:r>
              <a:rPr lang="ar-SY" dirty="0" smtClean="0"/>
              <a:t> .....)</a:t>
            </a:r>
          </a:p>
          <a:p>
            <a:pPr algn="just"/>
            <a:r>
              <a:rPr lang="ar-SY" dirty="0" err="1" smtClean="0"/>
              <a:t>الهيبارين</a:t>
            </a:r>
            <a:r>
              <a:rPr lang="ar-SY" dirty="0" smtClean="0"/>
              <a:t> </a:t>
            </a:r>
            <a:r>
              <a:rPr lang="ar-SY" dirty="0" err="1" smtClean="0"/>
              <a:t>والبروتامين</a:t>
            </a:r>
            <a:r>
              <a:rPr lang="ar-SY" dirty="0" smtClean="0"/>
              <a:t> سلفات</a:t>
            </a:r>
          </a:p>
          <a:p>
            <a:pPr algn="just"/>
            <a:r>
              <a:rPr lang="ar-SA" dirty="0" smtClean="0"/>
              <a:t>مقارنة فعالية الهرمون المفحوص على أعضاء حيوية سواء مباشرة في</a:t>
            </a:r>
            <a:r>
              <a:rPr lang="ar-SY" dirty="0" smtClean="0"/>
              <a:t> </a:t>
            </a:r>
            <a:r>
              <a:rPr lang="ar-SA" dirty="0" smtClean="0"/>
              <a:t>حيوانات التجربة أو في أعضاء حيوية معزولة</a:t>
            </a:r>
          </a:p>
          <a:p>
            <a:pPr algn="just"/>
            <a:r>
              <a:rPr lang="ar-SA" dirty="0" smtClean="0"/>
              <a:t>تجري المعايرة من خلال معرفة زيادة </a:t>
            </a:r>
            <a:r>
              <a:rPr lang="ar-SY" dirty="0" err="1" smtClean="0"/>
              <a:t>ك</a:t>
            </a:r>
            <a:r>
              <a:rPr lang="ar-SA" dirty="0" err="1" smtClean="0"/>
              <a:t>تلة</a:t>
            </a:r>
            <a:r>
              <a:rPr lang="ar-SA" dirty="0" smtClean="0"/>
              <a:t> أو حجم العضو الذي يستقر فيه</a:t>
            </a:r>
            <a:r>
              <a:rPr lang="ar-SY" dirty="0" smtClean="0"/>
              <a:t> </a:t>
            </a:r>
            <a:r>
              <a:rPr lang="ar-SA" dirty="0" smtClean="0"/>
              <a:t>الهرمون</a:t>
            </a:r>
            <a:r>
              <a:rPr lang="ar-SY" dirty="0" smtClean="0"/>
              <a:t>، </a:t>
            </a:r>
            <a:r>
              <a:rPr lang="ar-SA" dirty="0" smtClean="0"/>
              <a:t>أو من خلال تأثيره في وظائف العضوية </a:t>
            </a:r>
            <a:r>
              <a:rPr lang="ar-SY" dirty="0" err="1" smtClean="0"/>
              <a:t>ك</a:t>
            </a:r>
            <a:r>
              <a:rPr lang="ar-SA" dirty="0" smtClean="0"/>
              <a:t>سكر الدم أو الضغط الدموي</a:t>
            </a:r>
            <a:endParaRPr lang="ar-SA" dirty="0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Insulin Assay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ar-SA" dirty="0" smtClean="0"/>
              <a:t>حقن الأنسولين في الأرنب وملاحظة التأثير الخافض لسكر الدم</a:t>
            </a:r>
            <a:r>
              <a:rPr lang="ar-SY" dirty="0" smtClean="0"/>
              <a:t> و </a:t>
            </a:r>
            <a:r>
              <a:rPr lang="ar-SY" dirty="0" err="1" smtClean="0"/>
              <a:t>ال</a:t>
            </a:r>
            <a:r>
              <a:rPr lang="ar-SA" dirty="0" smtClean="0"/>
              <a:t>مقارنة بعياري</a:t>
            </a:r>
          </a:p>
          <a:p>
            <a:pPr algn="just"/>
            <a:r>
              <a:rPr lang="ar-SA" dirty="0" smtClean="0"/>
              <a:t>يستخدم 24 أرنباً، وزن</a:t>
            </a:r>
            <a:r>
              <a:rPr lang="ar-SY" dirty="0" smtClean="0"/>
              <a:t>ها</a:t>
            </a:r>
            <a:r>
              <a:rPr lang="ar-SA" dirty="0" smtClean="0"/>
              <a:t> لا يقل عن 1.8 </a:t>
            </a:r>
            <a:r>
              <a:rPr lang="ar-SY" dirty="0" err="1" smtClean="0"/>
              <a:t>ك</a:t>
            </a:r>
            <a:r>
              <a:rPr lang="ar-SA" dirty="0" smtClean="0"/>
              <a:t>غ، تخضع لنظام غذائي قبل</a:t>
            </a:r>
            <a:r>
              <a:rPr lang="ar-SY" dirty="0" smtClean="0"/>
              <a:t> </a:t>
            </a:r>
            <a:r>
              <a:rPr lang="ar-SA" dirty="0" smtClean="0"/>
              <a:t>إجراء التجربة</a:t>
            </a:r>
            <a:r>
              <a:rPr lang="ar-SY" dirty="0" smtClean="0"/>
              <a:t> وتوضع في جو هادئ</a:t>
            </a:r>
            <a:r>
              <a:rPr lang="ar-SA" dirty="0" smtClean="0"/>
              <a:t>، تقسم لمجموعات</a:t>
            </a:r>
            <a:r>
              <a:rPr lang="ar-SY" dirty="0" smtClean="0"/>
              <a:t>،</a:t>
            </a:r>
            <a:r>
              <a:rPr lang="ar-SA" dirty="0" smtClean="0"/>
              <a:t> تعطى جرعات بترا</a:t>
            </a:r>
            <a:r>
              <a:rPr lang="ar-SY" dirty="0" smtClean="0"/>
              <a:t>ك</a:t>
            </a:r>
            <a:r>
              <a:rPr lang="ar-SA" dirty="0" err="1" smtClean="0"/>
              <a:t>يز</a:t>
            </a:r>
            <a:r>
              <a:rPr lang="ar-SA" dirty="0" smtClean="0"/>
              <a:t> معينة تحت الجلد لكل مجموعة</a:t>
            </a:r>
          </a:p>
          <a:p>
            <a:pPr algn="just"/>
            <a:r>
              <a:rPr lang="ar-SA" dirty="0" smtClean="0"/>
              <a:t>تجرى تقاطعات بين الأرانب</a:t>
            </a:r>
          </a:p>
          <a:p>
            <a:pPr algn="just"/>
            <a:r>
              <a:rPr lang="ar-SA" dirty="0" smtClean="0"/>
              <a:t>تؤخذ عينات الدم بعد زمن محدد من الوريد الهامشي</a:t>
            </a:r>
            <a:r>
              <a:rPr lang="en-US" dirty="0" smtClean="0"/>
              <a:t> </a:t>
            </a:r>
            <a:r>
              <a:rPr lang="ar-SA" dirty="0" err="1" smtClean="0"/>
              <a:t>تثفل</a:t>
            </a:r>
            <a:r>
              <a:rPr lang="ar-SA" dirty="0" smtClean="0"/>
              <a:t> ويعاير الغلو</a:t>
            </a:r>
            <a:r>
              <a:rPr lang="ar-SY" dirty="0" smtClean="0"/>
              <a:t>ك</a:t>
            </a:r>
            <a:r>
              <a:rPr lang="ar-SA" dirty="0" err="1" smtClean="0"/>
              <a:t>وز</a:t>
            </a:r>
            <a:r>
              <a:rPr lang="ar-SA" dirty="0" smtClean="0"/>
              <a:t> في </a:t>
            </a:r>
            <a:r>
              <a:rPr lang="ar-SA" dirty="0" err="1" smtClean="0"/>
              <a:t>البلاسما</a:t>
            </a:r>
            <a:r>
              <a:rPr lang="ar-SY" dirty="0" smtClean="0"/>
              <a:t> بطريقة طيفية.</a:t>
            </a:r>
            <a:endParaRPr lang="ar-SA" dirty="0" smtClean="0"/>
          </a:p>
          <a:p>
            <a:pPr algn="just"/>
            <a:r>
              <a:rPr lang="ar-SA" smtClean="0"/>
              <a:t>ت</a:t>
            </a:r>
            <a:r>
              <a:rPr lang="ar-SY" dirty="0" smtClean="0"/>
              <a:t>درس</a:t>
            </a:r>
            <a:r>
              <a:rPr lang="ar-SA" dirty="0" smtClean="0"/>
              <a:t> النتائج إحصائياً</a:t>
            </a:r>
            <a:endParaRPr lang="ar-SA" dirty="0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Vasodepressor Substances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ar-SY" dirty="0" smtClean="0"/>
              <a:t>هي أي مادة تؤدي إلى انخفاض ضغط الدم.</a:t>
            </a:r>
          </a:p>
          <a:p>
            <a:pPr algn="just"/>
            <a:r>
              <a:rPr lang="ar-SA" dirty="0" smtClean="0"/>
              <a:t>يجرى الفحص على القطة / مواصفات دستورية محددة/</a:t>
            </a:r>
          </a:p>
          <a:p>
            <a:pPr algn="just"/>
            <a:r>
              <a:rPr lang="ar-SA" dirty="0" smtClean="0"/>
              <a:t>تخدير، كشف الشريان </a:t>
            </a:r>
            <a:r>
              <a:rPr lang="ar-SA" dirty="0" err="1" smtClean="0"/>
              <a:t>السباتي</a:t>
            </a:r>
            <a:r>
              <a:rPr lang="ar-SA" dirty="0" smtClean="0"/>
              <a:t>، ربط بجهاز قياس ضغط الدم</a:t>
            </a:r>
            <a:r>
              <a:rPr lang="ar-SY" dirty="0" smtClean="0"/>
              <a:t>، </a:t>
            </a:r>
            <a:r>
              <a:rPr lang="ar-SA" dirty="0" smtClean="0"/>
              <a:t>كشف الوريد </a:t>
            </a:r>
            <a:r>
              <a:rPr lang="ar-SA" dirty="0" err="1" smtClean="0"/>
              <a:t>الفخدي</a:t>
            </a:r>
            <a:endParaRPr lang="ar-SA" dirty="0" smtClean="0"/>
          </a:p>
          <a:p>
            <a:pPr algn="just"/>
            <a:r>
              <a:rPr lang="ar-SA" dirty="0" smtClean="0"/>
              <a:t>حقن بتركيز محدد من </a:t>
            </a:r>
            <a:r>
              <a:rPr lang="ar-SA" dirty="0" err="1" smtClean="0"/>
              <a:t>الهستامين</a:t>
            </a:r>
            <a:r>
              <a:rPr lang="ar-SA" dirty="0" smtClean="0"/>
              <a:t> </a:t>
            </a:r>
            <a:r>
              <a:rPr lang="ar-SA" dirty="0" err="1" smtClean="0"/>
              <a:t>العياري</a:t>
            </a:r>
            <a:r>
              <a:rPr lang="ar-SA" dirty="0" smtClean="0"/>
              <a:t> 0.1 </a:t>
            </a:r>
            <a:r>
              <a:rPr lang="ar-SA" dirty="0" err="1" smtClean="0"/>
              <a:t>مكغ</a:t>
            </a:r>
            <a:r>
              <a:rPr lang="ar-SA" dirty="0" smtClean="0"/>
              <a:t>/ </a:t>
            </a:r>
            <a:r>
              <a:rPr lang="ar-SA" dirty="0" err="1" smtClean="0"/>
              <a:t>كغ</a:t>
            </a:r>
            <a:endParaRPr lang="ar-SA" dirty="0" smtClean="0"/>
          </a:p>
          <a:p>
            <a:pPr algn="just"/>
            <a:r>
              <a:rPr lang="ar-SA" dirty="0" smtClean="0"/>
              <a:t>تحديد انخفاض ضغط الدم الحاصل</a:t>
            </a:r>
          </a:p>
          <a:p>
            <a:pPr algn="just"/>
            <a:r>
              <a:rPr lang="ar-SA" dirty="0" smtClean="0"/>
              <a:t>حقن محلول الفحص بالتناوب مع </a:t>
            </a:r>
            <a:r>
              <a:rPr lang="ar-SA" dirty="0" err="1" smtClean="0"/>
              <a:t>العياري</a:t>
            </a:r>
            <a:endParaRPr lang="ar-SA" dirty="0" smtClean="0"/>
          </a:p>
          <a:p>
            <a:pPr algn="just"/>
            <a:r>
              <a:rPr lang="ar-SA" dirty="0" smtClean="0"/>
              <a:t>يقبل محلول الفحص إذا كان نقص ضغط الدم الحاصل في المحلول</a:t>
            </a:r>
            <a:r>
              <a:rPr lang="ar-SY" dirty="0" smtClean="0"/>
              <a:t> </a:t>
            </a:r>
            <a:r>
              <a:rPr lang="ar-SA" dirty="0" smtClean="0"/>
              <a:t>المفحوص أقل من العياري</a:t>
            </a:r>
            <a:r>
              <a:rPr lang="ar-SY" smtClean="0"/>
              <a:t> (التأثير </a:t>
            </a:r>
            <a:r>
              <a:rPr lang="ar-SY" dirty="0" smtClean="0"/>
              <a:t>الخافض للضغط غير مرغوب </a:t>
            </a:r>
            <a:r>
              <a:rPr lang="ar-SY" smtClean="0"/>
              <a:t>أو تأثير </a:t>
            </a:r>
            <a:r>
              <a:rPr lang="ar-SY" dirty="0" smtClean="0"/>
              <a:t>جانبي)</a:t>
            </a:r>
            <a:endParaRPr lang="ar-SA" dirty="0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Abnormal / Undue Toxicity / Safety test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ar-SA" dirty="0" smtClean="0"/>
              <a:t>يجرى على فئران ذات مواصفات محددة</a:t>
            </a:r>
            <a:r>
              <a:rPr lang="ar-SY" dirty="0" smtClean="0"/>
              <a:t> ( 17 – 23 </a:t>
            </a:r>
            <a:r>
              <a:rPr lang="ar-SY" dirty="0" err="1" smtClean="0"/>
              <a:t>غ</a:t>
            </a:r>
            <a:r>
              <a:rPr lang="ar-SY" dirty="0" smtClean="0"/>
              <a:t>)</a:t>
            </a:r>
            <a:endParaRPr lang="ar-SA" dirty="0" smtClean="0"/>
          </a:p>
          <a:p>
            <a:pPr algn="just"/>
            <a:r>
              <a:rPr lang="ar-SA" dirty="0" smtClean="0"/>
              <a:t>نظام حمية خاص</a:t>
            </a:r>
          </a:p>
          <a:p>
            <a:pPr algn="just"/>
            <a:r>
              <a:rPr lang="ar-SA" dirty="0" smtClean="0"/>
              <a:t>حقن وريدي</a:t>
            </a:r>
          </a:p>
          <a:p>
            <a:pPr algn="just"/>
            <a:r>
              <a:rPr lang="ar-SA" dirty="0" smtClean="0"/>
              <a:t>مراقبة 48 ساعة</a:t>
            </a:r>
          </a:p>
          <a:p>
            <a:pPr algn="just"/>
            <a:r>
              <a:rPr lang="ar-SY" dirty="0" smtClean="0"/>
              <a:t>ظهور الأعراض الجانبية على الفئران المتسببة من المادة المدروسة بنسبة اقل من الأعراض المتسببة من المادة العيارية يجعل المادة مقبولة. </a:t>
            </a:r>
          </a:p>
          <a:p>
            <a:pPr algn="just"/>
            <a:r>
              <a:rPr lang="ar-SA" dirty="0" smtClean="0"/>
              <a:t>إعادة الفحص عند موت حيوان أو </a:t>
            </a:r>
            <a:r>
              <a:rPr lang="ar-SA" dirty="0" err="1" smtClean="0"/>
              <a:t>أ</a:t>
            </a:r>
            <a:r>
              <a:rPr lang="ar-SY" dirty="0" smtClean="0"/>
              <a:t>ك</a:t>
            </a:r>
            <a:r>
              <a:rPr lang="ar-SA" dirty="0" smtClean="0"/>
              <a:t>ثر باستخدام ضعف عدد الفئران</a:t>
            </a:r>
            <a:endParaRPr lang="ar-SA" dirty="0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عنوان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ar-SY" b="1" dirty="0" smtClean="0">
                <a:solidFill>
                  <a:srgbClr val="FF0000"/>
                </a:solidFill>
              </a:rPr>
              <a:t>انتهت المحاضرة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7" name="عنوان فرعي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9113" y="1100138"/>
            <a:ext cx="8105775" cy="465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عنوان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Y" b="1" dirty="0" smtClean="0">
                <a:solidFill>
                  <a:srgbClr val="FF0000"/>
                </a:solidFill>
              </a:rPr>
              <a:t>المصادر المحتملة للتلوث </a:t>
            </a:r>
            <a:r>
              <a:rPr lang="ar-SY" b="1" dirty="0" err="1" smtClean="0">
                <a:solidFill>
                  <a:srgbClr val="FF0000"/>
                </a:solidFill>
              </a:rPr>
              <a:t>الميكروبيولوجي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6" name="عنصر نائب للمحتوى 5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525963"/>
          </a:xfrm>
        </p:spPr>
        <p:txBody>
          <a:bodyPr/>
          <a:lstStyle/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38" y="857250"/>
            <a:ext cx="90773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The Production Environment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ar-SY" dirty="0" smtClean="0"/>
              <a:t>يجب إجراء فحوص المراقبة </a:t>
            </a:r>
            <a:r>
              <a:rPr lang="ar-SY" dirty="0" err="1" smtClean="0"/>
              <a:t>الميكروبيولوجية</a:t>
            </a:r>
            <a:r>
              <a:rPr lang="ar-SY" dirty="0" smtClean="0"/>
              <a:t> على كل من الماء المستخدم في الصناعة وجو العمل ( نقاوة الهواء) بانتظام بفواصل زمنية محددة.</a:t>
            </a:r>
          </a:p>
          <a:p>
            <a:pPr algn="just"/>
            <a:r>
              <a:rPr lang="ar-SY" dirty="0" smtClean="0"/>
              <a:t>الماء المستخدم في إنتاج المستحضرات العقيمة يجب أن يكون عقيماً تماماً.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2396</TotalTime>
  <Words>2797</Words>
  <Application>Microsoft Office PowerPoint</Application>
  <PresentationFormat>عرض على الشاشة (3:4)‏</PresentationFormat>
  <Paragraphs>277</Paragraphs>
  <Slides>69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69</vt:i4>
      </vt:variant>
    </vt:vector>
  </HeadingPairs>
  <TitlesOfParts>
    <vt:vector size="70" baseType="lpstr">
      <vt:lpstr>سمة Office</vt:lpstr>
      <vt:lpstr>Microbiological Pharmaceutical Control</vt:lpstr>
      <vt:lpstr>الشريحة 2</vt:lpstr>
      <vt:lpstr>الشريحة 3</vt:lpstr>
      <vt:lpstr>الشريحة 4</vt:lpstr>
      <vt:lpstr>الشريحة 5</vt:lpstr>
      <vt:lpstr>النقاوة الميكروبيولوجية للمستحضرات الصيدلانية </vt:lpstr>
      <vt:lpstr>المصادر المحتملة للتلوث الميكروبيولوجي</vt:lpstr>
      <vt:lpstr>الشريحة 8</vt:lpstr>
      <vt:lpstr>The Production Environment</vt:lpstr>
      <vt:lpstr>الشريحة 10</vt:lpstr>
      <vt:lpstr>Sterility Test</vt:lpstr>
      <vt:lpstr>الشريحة 12</vt:lpstr>
      <vt:lpstr>الشريحة 13</vt:lpstr>
      <vt:lpstr>الشريحة 14</vt:lpstr>
      <vt:lpstr>طريقة الترشيح الغشائي Membrane Filtration Method</vt:lpstr>
      <vt:lpstr>الشريحة 16</vt:lpstr>
      <vt:lpstr>الشريحة 17</vt:lpstr>
      <vt:lpstr>الشريحة 18</vt:lpstr>
      <vt:lpstr>اختبار الحد الميكروبي Microbial Limit Test</vt:lpstr>
      <vt:lpstr>الشريحة 20</vt:lpstr>
      <vt:lpstr>طرق الفحص</vt:lpstr>
      <vt:lpstr>1. الزرع المباشر</vt:lpstr>
      <vt:lpstr>الشريحة 23</vt:lpstr>
      <vt:lpstr>الشريحة 24</vt:lpstr>
      <vt:lpstr>2. طريقة غشاء الترشيح</vt:lpstr>
      <vt:lpstr>الشريحة 26</vt:lpstr>
      <vt:lpstr> 3.طريقة التمديدات المتسلسلة (طريقة الوسط السائل – مقياس العكر)</vt:lpstr>
      <vt:lpstr>الشريحة 28</vt:lpstr>
      <vt:lpstr>الشريحة 29</vt:lpstr>
      <vt:lpstr>الشريحة 30</vt:lpstr>
      <vt:lpstr>فحص بعض الأنواع الجرثومية الممرضة</vt:lpstr>
      <vt:lpstr>الأنواع الجرثومية الممرضة</vt:lpstr>
      <vt:lpstr>الإمعائيات Enterobacteriaceae </vt:lpstr>
      <vt:lpstr>الإيشيريكيات القولونية  Escherichia Coli</vt:lpstr>
      <vt:lpstr>الشريحة 35</vt:lpstr>
      <vt:lpstr>الشريحة 36</vt:lpstr>
      <vt:lpstr>نفي وجود أنواع السالمونيلا</vt:lpstr>
      <vt:lpstr>العنقوديات الذهبية Staphylococcus Aureus</vt:lpstr>
      <vt:lpstr>الشريحة 39</vt:lpstr>
      <vt:lpstr>الشريحة 40</vt:lpstr>
      <vt:lpstr>الزوائف الزنجارية Pseudomonas Aeruginosa</vt:lpstr>
      <vt:lpstr>الشريحة 42</vt:lpstr>
      <vt:lpstr>الشريحة 43</vt:lpstr>
      <vt:lpstr>تحري الاندوتوكسين</vt:lpstr>
      <vt:lpstr>الشريحة 45</vt:lpstr>
      <vt:lpstr>LAL Test</vt:lpstr>
      <vt:lpstr>الشريحة 47</vt:lpstr>
      <vt:lpstr>الشريحة 48</vt:lpstr>
      <vt:lpstr>LAL Test</vt:lpstr>
      <vt:lpstr>The gel-clot technique</vt:lpstr>
      <vt:lpstr>الشريحة 51</vt:lpstr>
      <vt:lpstr>Pyrogen Test</vt:lpstr>
      <vt:lpstr>Pyrogen Test</vt:lpstr>
      <vt:lpstr>Pyrogen Test</vt:lpstr>
      <vt:lpstr>الشريحة 55</vt:lpstr>
      <vt:lpstr>الشريحة 56</vt:lpstr>
      <vt:lpstr>الشريحة 57</vt:lpstr>
      <vt:lpstr>المعايرات الحيوية BioAssay</vt:lpstr>
      <vt:lpstr>Principles of Bioassay</vt:lpstr>
      <vt:lpstr>معايرة الفعالية المثبطة لنمو الجراثيم للمضادات الحيوية ميكروبيولوجياً: </vt:lpstr>
      <vt:lpstr>الشريحة 61</vt:lpstr>
      <vt:lpstr>الشريحة 62</vt:lpstr>
      <vt:lpstr>الشريحة 63</vt:lpstr>
      <vt:lpstr>معايرة الفعالية الفيتامينية ميكروبيولوجياً</vt:lpstr>
      <vt:lpstr>Hormones Bioassay</vt:lpstr>
      <vt:lpstr>Insulin Assay</vt:lpstr>
      <vt:lpstr>Vasodepressor Substances</vt:lpstr>
      <vt:lpstr>Abnormal / Undue Toxicity / Safety test</vt:lpstr>
      <vt:lpstr>انتهت المحاضرة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Microbiological Pharmaceutical Control</dc:title>
  <dc:creator>admin</dc:creator>
  <cp:lastModifiedBy>admin</cp:lastModifiedBy>
  <cp:revision>122</cp:revision>
  <dcterms:created xsi:type="dcterms:W3CDTF">2017-11-24T05:09:05Z</dcterms:created>
  <dcterms:modified xsi:type="dcterms:W3CDTF">2018-04-17T17:23:19Z</dcterms:modified>
</cp:coreProperties>
</file>